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57" r:id="rId4"/>
    <p:sldId id="271" r:id="rId5"/>
    <p:sldId id="258" r:id="rId6"/>
    <p:sldId id="268" r:id="rId7"/>
    <p:sldId id="260" r:id="rId8"/>
    <p:sldId id="261" r:id="rId9"/>
    <p:sldId id="267" r:id="rId10"/>
    <p:sldId id="262" r:id="rId11"/>
    <p:sldId id="263" r:id="rId12"/>
    <p:sldId id="266" r:id="rId13"/>
    <p:sldId id="269" r:id="rId14"/>
    <p:sldId id="264" r:id="rId15"/>
    <p:sldId id="265" r:id="rId16"/>
    <p:sldId id="273" r:id="rId17"/>
  </p:sldIdLst>
  <p:sldSz cx="12192000" cy="6858000"/>
  <p:notesSz cx="6858000" cy="9144000"/>
  <p:defaultTextStyle>
    <a:defPPr>
      <a:defRPr lang="fr-C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1413AA-48E9-4CBD-8ED3-C6538B9E28D3}" v="360" dt="2021-01-26T20:43:10.291"/>
    <p1510:client id="{651AC0A4-68FF-408D-8F16-6392E06CA626}" v="9" dt="2021-01-23T18:18:27.600"/>
    <p1510:client id="{6876AF54-2D35-4FAB-9AD5-C971F72589E1}" v="7" dt="2021-01-23T18:50:48.356"/>
    <p1510:client id="{6D42688D-2F9B-47F1-9C0E-0F9712D8BCEC}" v="60" dt="2021-01-26T21:31:04.470"/>
    <p1510:client id="{6E3C5195-D26B-4A9D-85D6-D2C9A1507AB9}" v="97" dt="2021-01-23T18:11:40.522"/>
    <p1510:client id="{790D3248-5344-4CC3-89BB-A3C3ACD36687}" v="3" dt="2021-01-27T19:29:09.139"/>
    <p1510:client id="{A2E2AC1F-CF87-4BC9-A25A-C2DE62E32691}" v="74" dt="2021-01-23T18:32:56.626"/>
    <p1510:client id="{ABF71525-E5FD-4B2E-89AF-8982228D71CE}" v="8" dt="2021-01-23T18:27:58.092"/>
    <p1510:client id="{BF772D2C-CB96-4F7C-81BC-35081663666F}" v="170" dt="2021-01-26T21:12:14.191"/>
    <p1510:client id="{C5542A43-32D7-4577-9229-EE4BDDD53E85}" v="1" dt="2021-01-27T19:29:51.836"/>
    <p1510:client id="{D88E4A39-B3A5-46A0-A006-E02EB11E00EA}" v="252" dt="2021-01-25T20:31:17.053"/>
    <p1510:client id="{FFABEC94-1075-4CA3-AF6F-E5511D0AA502}" v="113" dt="2021-01-23T19:30:49.0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y Stanley" userId="54b1e7aa8857fa41" providerId="Windows Live" clId="Web-{790D3248-5344-4CC3-89BB-A3C3ACD36687}"/>
    <pc:docChg chg="addSld delSld">
      <pc:chgData name="Guy Stanley" userId="54b1e7aa8857fa41" providerId="Windows Live" clId="Web-{790D3248-5344-4CC3-89BB-A3C3ACD36687}" dt="2021-01-27T19:29:09.139" v="2"/>
      <pc:docMkLst>
        <pc:docMk/>
      </pc:docMkLst>
      <pc:sldChg chg="new del">
        <pc:chgData name="Guy Stanley" userId="54b1e7aa8857fa41" providerId="Windows Live" clId="Web-{790D3248-5344-4CC3-89BB-A3C3ACD36687}" dt="2021-01-27T19:29:09.139" v="2"/>
        <pc:sldMkLst>
          <pc:docMk/>
          <pc:sldMk cId="4051337839" sldId="272"/>
        </pc:sldMkLst>
      </pc:sldChg>
      <pc:sldChg chg="add replId">
        <pc:chgData name="Guy Stanley" userId="54b1e7aa8857fa41" providerId="Windows Live" clId="Web-{790D3248-5344-4CC3-89BB-A3C3ACD36687}" dt="2021-01-27T19:28:59.889" v="1"/>
        <pc:sldMkLst>
          <pc:docMk/>
          <pc:sldMk cId="2552267526" sldId="273"/>
        </pc:sldMkLst>
      </pc:sldChg>
    </pc:docChg>
  </pc:docChgLst>
  <pc:docChgLst>
    <pc:chgData name="Guy Stanley" userId="54b1e7aa8857fa41" providerId="Windows Live" clId="Web-{C5542A43-32D7-4577-9229-EE4BDDD53E85}"/>
    <pc:docChg chg="sldOrd">
      <pc:chgData name="Guy Stanley" userId="54b1e7aa8857fa41" providerId="Windows Live" clId="Web-{C5542A43-32D7-4577-9229-EE4BDDD53E85}" dt="2021-01-27T19:29:51.836" v="0"/>
      <pc:docMkLst>
        <pc:docMk/>
      </pc:docMkLst>
      <pc:sldChg chg="ord">
        <pc:chgData name="Guy Stanley" userId="54b1e7aa8857fa41" providerId="Windows Live" clId="Web-{C5542A43-32D7-4577-9229-EE4BDDD53E85}" dt="2021-01-27T19:29:51.836" v="0"/>
        <pc:sldMkLst>
          <pc:docMk/>
          <pc:sldMk cId="1005037754" sldId="27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64A8DC-C4AF-4652-AC32-ADFAD17381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847FE07-1509-4618-BFDD-2F2A07A123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/>
              <a:t>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883199F-26E1-4DB1-9CA8-7E8CED47D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3F41A-0AC9-46AE-80E5-213A985D2FBC}" type="datetimeFigureOut">
              <a:rPr lang="fr-CA" smtClean="0"/>
              <a:t>2021-01-27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78972CB-BD9A-4995-92F2-5CC190BFA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C0CFE87-B16B-4990-9241-968139C62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8EC9D-5697-4E5B-8ED7-1432B59ABEA1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24365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2E0A43-A785-43F0-8AA7-AC17391A6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585E074-1D09-47C4-A46B-064D1B3C87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/>
              <a:t>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6640D95-E024-4ACF-95D4-78E3288C9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3F41A-0AC9-46AE-80E5-213A985D2FBC}" type="datetimeFigureOut">
              <a:rPr lang="fr-CA" smtClean="0"/>
              <a:t>2021-01-27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BD43D00-AD54-43BB-8A14-13A12C3F2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7467E55-6C86-4043-BBFB-E556A2890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8EC9D-5697-4E5B-8ED7-1432B59ABEA1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363319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63D82C-E584-4782-931A-D51D73EA3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3127DEC-569E-438D-9D27-57F5BA6D4C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42A6EAB-7978-428A-BCCC-2035D003D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3F41A-0AC9-46AE-80E5-213A985D2FBC}" type="datetimeFigureOut">
              <a:rPr lang="fr-CA" smtClean="0"/>
              <a:t>2021-01-27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6D8126A-EF0E-41E0-8629-D6C6B7CBC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2CCED88-001B-4D14-BB72-1D848781A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8EC9D-5697-4E5B-8ED7-1432B59ABEA1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60066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A8DA14-A54C-4B6C-8BFD-6480D4487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EEBBF4F-1C1D-4B75-BCF6-827B12EBB6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CA"/>
              <a:t>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E3D5836-D4AE-4771-B4E8-FA427937C4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CA"/>
              <a:t>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3A8E883-F68A-46FF-A17F-BE871585E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3F41A-0AC9-46AE-80E5-213A985D2FBC}" type="datetimeFigureOut">
              <a:rPr lang="fr-CA" smtClean="0"/>
              <a:t>2021-01-27</a:t>
            </a:fld>
            <a:endParaRPr lang="fr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2A726C6-D85A-4303-B69F-95C43747B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120E401-FF19-4C9C-938F-238749921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8EC9D-5697-4E5B-8ED7-1432B59ABEA1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7612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BCED65-165B-4F21-9346-DEEA150FC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CA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0C55C23-F218-4028-82D4-26506EB7E8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3AA1FE5-6935-46E4-BAB5-F2102BA9D3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CA"/>
              <a:t>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C925E6B-CC53-42AE-ABD6-24F6728ECF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CA9E9DA-B1D6-4260-82D4-5DD5191202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CA"/>
              <a:t>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4EF37AF-B11E-4861-8F3F-E7167F1D7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3F41A-0AC9-46AE-80E5-213A985D2FBC}" type="datetimeFigureOut">
              <a:rPr lang="fr-CA" smtClean="0"/>
              <a:t>2021-01-27</a:t>
            </a:fld>
            <a:endParaRPr lang="fr-CA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D1A84F1-A5F7-4393-BD31-E7FFCC747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9911845-779A-4E9B-AA29-E6688FDC8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8EC9D-5697-4E5B-8ED7-1432B59ABEA1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39761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9417A0-29EC-4C25-ACD7-F57E45BF9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7955530-F545-40DA-B995-C8736F634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3F41A-0AC9-46AE-80E5-213A985D2FBC}" type="datetimeFigureOut">
              <a:rPr lang="fr-CA" smtClean="0"/>
              <a:t>2021-01-27</a:t>
            </a:fld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E4A9854-DB18-4952-8D69-4FC903BB7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9A72ACA-943A-4870-9C84-070A0070C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8EC9D-5697-4E5B-8ED7-1432B59ABEA1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664520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789C7BD-AC20-46EB-8178-4A794AE12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3F41A-0AC9-46AE-80E5-213A985D2FBC}" type="datetimeFigureOut">
              <a:rPr lang="fr-CA" smtClean="0"/>
              <a:t>2021-01-27</a:t>
            </a:fld>
            <a:endParaRPr lang="fr-C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B8B409C-04DE-40E9-8ED8-0A88D3CFD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7B2809-9912-4EE7-B2BA-A1B8F25E6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8EC9D-5697-4E5B-8ED7-1432B59ABEA1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18158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E3CFBE-0450-4DCB-A2A4-33530269F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2B87E0F-6A58-4F4B-8701-85A38AF378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AD191F1-2C4A-4163-9CFC-9E355CBB21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ED4F01F-3C8D-4081-A8D6-1080982C0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3F41A-0AC9-46AE-80E5-213A985D2FBC}" type="datetimeFigureOut">
              <a:rPr lang="fr-CA" smtClean="0"/>
              <a:t>2021-01-27</a:t>
            </a:fld>
            <a:endParaRPr lang="fr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28FC714-3204-4BCF-BE19-1C5F41D31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3748F61-7DCD-44C1-B55E-46842A457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8EC9D-5697-4E5B-8ED7-1432B59ABEA1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71627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5A1516-2FDA-4214-AD7B-304867BCF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1AB3FAF-630F-42F3-ACC3-86572AF5E3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9350950-C105-41DC-AE5B-8FD1234C5B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D119FC2-C928-42DD-8C06-688C404BF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3F41A-0AC9-46AE-80E5-213A985D2FBC}" type="datetimeFigureOut">
              <a:rPr lang="fr-CA" smtClean="0"/>
              <a:t>2021-01-27</a:t>
            </a:fld>
            <a:endParaRPr lang="fr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125B4E9-BA30-4571-AB97-93CF700A7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5EA017F-EFBE-433E-A23D-28DB82985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8EC9D-5697-4E5B-8ED7-1432B59ABEA1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23216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6405F9-9DFF-4742-9857-F192A455E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A7E0B7C-2D83-463E-8FBF-B5C1896806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/>
              <a:t>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8AF828-D8A2-445A-9F05-B6C6E20EC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3F41A-0AC9-46AE-80E5-213A985D2FBC}" type="datetimeFigureOut">
              <a:rPr lang="fr-CA" smtClean="0"/>
              <a:t>2021-01-27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6E58E7C-83BF-4AD8-9C5D-C61199829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BE92182-C482-4E0F-B08D-1366FDD1D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8EC9D-5697-4E5B-8ED7-1432B59ABEA1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711805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BE969EE-D58A-4102-801C-5E0126DD91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CA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0D73470-3533-4D82-9B78-D347A794D9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CA"/>
              <a:t>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D558D78-E782-4B90-BA62-E390635F2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3F41A-0AC9-46AE-80E5-213A985D2FBC}" type="datetimeFigureOut">
              <a:rPr lang="fr-CA" smtClean="0"/>
              <a:t>2021-01-27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9380A4C-292A-49BF-8242-23B985FB0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8B678AC-A9FC-4025-A2BA-C102B4D1D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8EC9D-5697-4E5B-8ED7-1432B59ABEA1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87445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D239FE0-7C23-49D6-9493-47D4D11FD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A032DBC-96EA-4E25-A233-66395E3D7E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/>
              <a:t>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9442B95-01A5-48D3-BC5F-4DF713F266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3F41A-0AC9-46AE-80E5-213A985D2FBC}" type="datetimeFigureOut">
              <a:rPr lang="fr-CA" smtClean="0"/>
              <a:t>2021-01-27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689C65C-841D-41BE-BA1A-DCEA6F77C1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2D1C6A3-3E42-4155-8258-05F0292F31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48EC9D-5697-4E5B-8ED7-1432B59ABEA1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07054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C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ustr.gov/trade-agreements/free-trade-agreements/israel-fta" TargetMode="External"/><Relationship Id="rId13" Type="http://schemas.openxmlformats.org/officeDocument/2006/relationships/hyperlink" Target="https://ustr.gov/uspanamatpa" TargetMode="External"/><Relationship Id="rId3" Type="http://schemas.openxmlformats.org/officeDocument/2006/relationships/hyperlink" Target="https://ustr.gov/trade-agreements/free-trade-agreements/bahrain-fta" TargetMode="External"/><Relationship Id="rId7" Type="http://schemas.openxmlformats.org/officeDocument/2006/relationships/hyperlink" Target="https://ustr.gov/trade-agreements/free-trade-agreements/cafta-dr-dominican-republic-central-america-fta" TargetMode="External"/><Relationship Id="rId12" Type="http://schemas.openxmlformats.org/officeDocument/2006/relationships/hyperlink" Target="https://ustr.gov/trade-agreements/free-trade-agreements/oman-fta" TargetMode="External"/><Relationship Id="rId2" Type="http://schemas.openxmlformats.org/officeDocument/2006/relationships/hyperlink" Target="https://ustr.gov/trade-agreements/free-trade-agreements/australian-fta" TargetMode="External"/><Relationship Id="rId16" Type="http://schemas.openxmlformats.org/officeDocument/2006/relationships/hyperlink" Target="https://ustr.gov/trade-agreements/free-trade-agreements/united-states-mexico-canada-agreement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ustr.gov/trade-agreements/free-trade-agreements/colombia-tpa" TargetMode="External"/><Relationship Id="rId11" Type="http://schemas.openxmlformats.org/officeDocument/2006/relationships/hyperlink" Target="https://ustr.gov/trade-agreements/free-trade-agreements/morocco-fta" TargetMode="External"/><Relationship Id="rId5" Type="http://schemas.openxmlformats.org/officeDocument/2006/relationships/hyperlink" Target="https://ustr.gov/trade-agreements/free-trade-agreements/chile-fta" TargetMode="External"/><Relationship Id="rId15" Type="http://schemas.openxmlformats.org/officeDocument/2006/relationships/hyperlink" Target="https://ustr.gov/trade-agreements/free-trade-agreements/singapore-fta" TargetMode="External"/><Relationship Id="rId10" Type="http://schemas.openxmlformats.org/officeDocument/2006/relationships/hyperlink" Target="https://ustr.gov/trade-agreements/free-trade-agreements/korus-fta" TargetMode="External"/><Relationship Id="rId4" Type="http://schemas.openxmlformats.org/officeDocument/2006/relationships/hyperlink" Target="https://ustr.gov/usmca" TargetMode="External"/><Relationship Id="rId9" Type="http://schemas.openxmlformats.org/officeDocument/2006/relationships/hyperlink" Target="https://ustr.gov/trade-agreements/free-trade-agreements/jordan-fta" TargetMode="External"/><Relationship Id="rId14" Type="http://schemas.openxmlformats.org/officeDocument/2006/relationships/hyperlink" Target="https://ustr.gov/trade-agreements/free-trade-agreements/peru-tpa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fta.mofcom.gov.cn/topic/enkorea.shtml" TargetMode="External"/><Relationship Id="rId13" Type="http://schemas.openxmlformats.org/officeDocument/2006/relationships/hyperlink" Target="http://fta.mofcom.gov.cn/topic/ensingapore.shtml" TargetMode="External"/><Relationship Id="rId18" Type="http://schemas.openxmlformats.org/officeDocument/2006/relationships/hyperlink" Target="http://fta.mofcom.gov.cn/topic/enhongkong.shtml" TargetMode="External"/><Relationship Id="rId3" Type="http://schemas.openxmlformats.org/officeDocument/2006/relationships/hyperlink" Target="http://fta.mofcom.gov.cn/topic/encambodia.shtml" TargetMode="External"/><Relationship Id="rId21" Type="http://schemas.openxmlformats.org/officeDocument/2006/relationships/hyperlink" Target="http://fta.mofcom.gov.cn/topic/enchileupgrade.shtml" TargetMode="External"/><Relationship Id="rId7" Type="http://schemas.openxmlformats.org/officeDocument/2006/relationships/hyperlink" Target="http://fta.mofcom.gov.cn/topic/enaustralia.shtml" TargetMode="External"/><Relationship Id="rId12" Type="http://schemas.openxmlformats.org/officeDocument/2006/relationships/hyperlink" Target="http://fta.mofcom.gov.cn/topic/enperu.shtml" TargetMode="External"/><Relationship Id="rId17" Type="http://schemas.openxmlformats.org/officeDocument/2006/relationships/hyperlink" Target="http://fta.mofcom.gov.cn/topic/chinaasean.shtml" TargetMode="External"/><Relationship Id="rId2" Type="http://schemas.openxmlformats.org/officeDocument/2006/relationships/hyperlink" Target="http://fta.mofcom.gov.cn/topic/enperu_recp.shtml" TargetMode="External"/><Relationship Id="rId16" Type="http://schemas.openxmlformats.org/officeDocument/2006/relationships/hyperlink" Target="http://fta.mofcom.gov.cn/topic/enpakistan.shtml" TargetMode="External"/><Relationship Id="rId20" Type="http://schemas.openxmlformats.org/officeDocument/2006/relationships/hyperlink" Target="http://fta.mofcom.gov.cn/topic/enaseanupgrade.shtml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fta.mofcom.gov.cn/topic/engeorgia.shtml" TargetMode="External"/><Relationship Id="rId11" Type="http://schemas.openxmlformats.org/officeDocument/2006/relationships/hyperlink" Target="http://fta.mofcom.gov.cn/topic/encosta.shtml" TargetMode="External"/><Relationship Id="rId5" Type="http://schemas.openxmlformats.org/officeDocument/2006/relationships/hyperlink" Target="http://fta.mofcom.gov.cn/topic/enmaldives.shtml" TargetMode="External"/><Relationship Id="rId15" Type="http://schemas.openxmlformats.org/officeDocument/2006/relationships/hyperlink" Target="http://fta.mofcom.gov.cn/topic/enchile.shtml" TargetMode="External"/><Relationship Id="rId23" Type="http://schemas.openxmlformats.org/officeDocument/2006/relationships/hyperlink" Target="http://fta.mofcom.gov.cn/topic/enpakistanphase.shtml" TargetMode="External"/><Relationship Id="rId10" Type="http://schemas.openxmlformats.org/officeDocument/2006/relationships/hyperlink" Target="http://fta.mofcom.gov.cn/topic/eniceland.shtml" TargetMode="External"/><Relationship Id="rId19" Type="http://schemas.openxmlformats.org/officeDocument/2006/relationships/hyperlink" Target="http://fta.mofcom.gov.cn/topic/enmacau.shtml" TargetMode="External"/><Relationship Id="rId4" Type="http://schemas.openxmlformats.org/officeDocument/2006/relationships/hyperlink" Target="http://fta.mofcom.gov.cn/topic/enmauritius.shtml" TargetMode="External"/><Relationship Id="rId9" Type="http://schemas.openxmlformats.org/officeDocument/2006/relationships/hyperlink" Target="http://fta.mofcom.gov.cn/topic/enswiss.shtml" TargetMode="External"/><Relationship Id="rId14" Type="http://schemas.openxmlformats.org/officeDocument/2006/relationships/hyperlink" Target="http://fta.mofcom.gov.cn/topic/ennewzealand.shtml" TargetMode="External"/><Relationship Id="rId22" Type="http://schemas.openxmlformats.org/officeDocument/2006/relationships/hyperlink" Target="http://fta.mofcom.gov.cn/topic/ensingaporeupgrade.shtml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ECDF2D-3639-4EE9-A4F1-0D9F3235A2A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CA">
                <a:cs typeface="Calibri Light"/>
              </a:rPr>
              <a:t>Notes for an FSN Zoom Session </a:t>
            </a:r>
            <a:r>
              <a:rPr lang="fr-CA" sz="3200" b="1">
                <a:cs typeface="Calibri Light"/>
              </a:rPr>
              <a:t>29.01.21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5294D7-A045-4C14-9634-F249C2A7B84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r-CA" b="1">
                <a:ea typeface="+mn-lt"/>
                <a:cs typeface="+mn-lt"/>
              </a:rPr>
              <a:t>To accompany Moderator’s Notes for next zoom session: </a:t>
            </a:r>
            <a:endParaRPr lang="fr-FR">
              <a:ea typeface="+mn-lt"/>
              <a:cs typeface="+mn-lt"/>
            </a:endParaRPr>
          </a:p>
          <a:p>
            <a:r>
              <a:rPr lang="fr-CA" b="1">
                <a:ea typeface="+mn-lt"/>
                <a:cs typeface="+mn-lt"/>
              </a:rPr>
              <a:t>29 </a:t>
            </a:r>
            <a:r>
              <a:rPr lang="fr-CA" b="1" err="1">
                <a:ea typeface="+mn-lt"/>
                <a:cs typeface="+mn-lt"/>
              </a:rPr>
              <a:t>January</a:t>
            </a:r>
            <a:r>
              <a:rPr lang="fr-CA" b="1">
                <a:ea typeface="+mn-lt"/>
                <a:cs typeface="+mn-lt"/>
              </a:rPr>
              <a:t>, 2021:</a:t>
            </a:r>
            <a:endParaRPr lang="fr-FR">
              <a:cs typeface="Calibri"/>
            </a:endParaRPr>
          </a:p>
          <a:p>
            <a:r>
              <a:rPr lang="fr-CA" b="1" err="1">
                <a:ea typeface="+mn-lt"/>
                <a:cs typeface="+mn-lt"/>
              </a:rPr>
              <a:t>Whither</a:t>
            </a:r>
            <a:r>
              <a:rPr lang="fr-CA" b="1">
                <a:ea typeface="+mn-lt"/>
                <a:cs typeface="+mn-lt"/>
              </a:rPr>
              <a:t> the post-</a:t>
            </a:r>
            <a:r>
              <a:rPr lang="fr-CA" b="1" err="1">
                <a:ea typeface="+mn-lt"/>
                <a:cs typeface="+mn-lt"/>
              </a:rPr>
              <a:t>election</a:t>
            </a:r>
            <a:r>
              <a:rPr lang="fr-CA" b="1">
                <a:ea typeface="+mn-lt"/>
                <a:cs typeface="+mn-lt"/>
              </a:rPr>
              <a:t> USA - scenarios to 2031/Guy Stanley</a:t>
            </a:r>
            <a:endParaRPr lang="fr-CA"/>
          </a:p>
          <a:p>
            <a:endParaRPr lang="fr-CA"/>
          </a:p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540865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9528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8FCDC97-0783-478E-9F2E-8901E54AB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5072" y="1289765"/>
            <a:ext cx="3651101" cy="4270963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fr-FR" sz="4300" b="1" i="0" u="none" strike="noStrike">
                <a:solidFill>
                  <a:srgbClr val="FFFFFF"/>
                </a:solidFill>
                <a:latin typeface="Calibri"/>
                <a:ea typeface="Arial"/>
                <a:cs typeface="Arial"/>
              </a:rPr>
              <a:t>Conclusion: </a:t>
            </a:r>
            <a:r>
              <a:rPr lang="fr-FR" sz="4300" b="1">
                <a:solidFill>
                  <a:srgbClr val="FFFFFF"/>
                </a:solidFill>
                <a:latin typeface="Calibri"/>
                <a:ea typeface="Arial"/>
                <a:cs typeface="Arial"/>
              </a:rPr>
              <a:t>Four Strategic</a:t>
            </a:r>
            <a:r>
              <a:rPr lang="fr-FR" sz="4300" b="1" i="0" u="none" strike="noStrike">
                <a:solidFill>
                  <a:srgbClr val="FFFFFF"/>
                </a:solidFill>
                <a:latin typeface="Calibri"/>
                <a:ea typeface="Arial"/>
                <a:cs typeface="Arial"/>
              </a:rPr>
              <a:t> Policy </a:t>
            </a:r>
            <a:r>
              <a:rPr lang="fr-FR" sz="4300" b="1">
                <a:solidFill>
                  <a:srgbClr val="FFFFFF"/>
                </a:solidFill>
                <a:latin typeface="Calibri"/>
                <a:ea typeface="Arial"/>
                <a:cs typeface="Arial"/>
              </a:rPr>
              <a:t>Moves </a:t>
            </a:r>
            <a:r>
              <a:rPr lang="fr-FR" sz="4300" b="1" i="0" u="none" strike="noStrike">
                <a:solidFill>
                  <a:srgbClr val="FFFFFF"/>
                </a:solidFill>
                <a:latin typeface="Calibri"/>
                <a:ea typeface="Arial"/>
                <a:cs typeface="Arial"/>
              </a:rPr>
              <a:t>to </a:t>
            </a:r>
            <a:r>
              <a:rPr lang="fr-FR" sz="4300" b="1" i="0" u="none" strike="noStrike" err="1">
                <a:solidFill>
                  <a:srgbClr val="FFFFFF"/>
                </a:solidFill>
                <a:latin typeface="Calibri"/>
                <a:ea typeface="Arial"/>
                <a:cs typeface="Arial"/>
              </a:rPr>
              <a:t>preserve</a:t>
            </a:r>
            <a:r>
              <a:rPr lang="fr-FR" sz="4300" b="1" i="0" u="none" strike="noStrike">
                <a:solidFill>
                  <a:srgbClr val="FFFFFF"/>
                </a:solidFill>
                <a:latin typeface="Calibri"/>
                <a:ea typeface="Arial"/>
                <a:cs typeface="Arial"/>
              </a:rPr>
              <a:t>/</a:t>
            </a:r>
            <a:r>
              <a:rPr lang="fr-FR" sz="4300" b="1" i="0" u="none" strike="noStrike" err="1">
                <a:solidFill>
                  <a:srgbClr val="FFFFFF"/>
                </a:solidFill>
                <a:latin typeface="Calibri"/>
                <a:ea typeface="Arial"/>
                <a:cs typeface="Arial"/>
              </a:rPr>
              <a:t>delay</a:t>
            </a:r>
            <a:r>
              <a:rPr lang="fr-FR" sz="4300" b="1" i="0" u="none" strike="noStrike">
                <a:solidFill>
                  <a:srgbClr val="FFFFFF"/>
                </a:solidFill>
                <a:latin typeface="Calibri"/>
                <a:ea typeface="Arial"/>
                <a:cs typeface="Arial"/>
              </a:rPr>
              <a:t> </a:t>
            </a:r>
            <a:r>
              <a:rPr lang="fr-FR" sz="4300" b="1" i="0" u="none" strike="noStrike" err="1">
                <a:solidFill>
                  <a:srgbClr val="FFFFFF"/>
                </a:solidFill>
                <a:latin typeface="Calibri"/>
                <a:ea typeface="Arial"/>
                <a:cs typeface="Arial"/>
              </a:rPr>
              <a:t>loss</a:t>
            </a:r>
            <a:r>
              <a:rPr lang="fr-FR" sz="4300" b="1" i="0" u="none" strike="noStrike">
                <a:solidFill>
                  <a:srgbClr val="FFFFFF"/>
                </a:solidFill>
                <a:latin typeface="Calibri"/>
                <a:ea typeface="Arial"/>
                <a:cs typeface="Arial"/>
              </a:rPr>
              <a:t> </a:t>
            </a:r>
            <a:r>
              <a:rPr lang="fr-FR" sz="4300" b="1">
                <a:solidFill>
                  <a:srgbClr val="FFFFFF"/>
                </a:solidFill>
                <a:latin typeface="Calibri"/>
                <a:ea typeface="Arial"/>
                <a:cs typeface="Arial"/>
              </a:rPr>
              <a:t>of hegemon</a:t>
            </a:r>
            <a:r>
              <a:rPr lang="fr-FR" sz="4300" b="1" i="0" u="none" strike="noStrike">
                <a:solidFill>
                  <a:srgbClr val="FFFFFF"/>
                </a:solidFill>
                <a:latin typeface="Calibri"/>
                <a:ea typeface="Arial"/>
                <a:cs typeface="Arial"/>
              </a:rPr>
              <a:t> </a:t>
            </a:r>
            <a:r>
              <a:rPr lang="fr-FR" sz="4300" b="1" i="0" u="none" strike="noStrike" err="1">
                <a:solidFill>
                  <a:srgbClr val="FFFFFF"/>
                </a:solidFill>
                <a:latin typeface="Calibri"/>
                <a:ea typeface="Arial"/>
                <a:cs typeface="Arial"/>
              </a:rPr>
              <a:t>status</a:t>
            </a:r>
            <a:r>
              <a:rPr lang="fr-CA" sz="4300" b="0" i="0">
                <a:solidFill>
                  <a:srgbClr val="FFFFFF"/>
                </a:solidFill>
                <a:latin typeface="Calibri"/>
                <a:ea typeface="Arial"/>
                <a:cs typeface="Arial"/>
              </a:rPr>
              <a:t>​</a:t>
            </a:r>
            <a:endParaRPr lang="fr-CA" sz="4300">
              <a:solidFill>
                <a:srgbClr val="FFFFFF"/>
              </a:solidFill>
              <a:cs typeface="Calibri Light"/>
            </a:endParaRPr>
          </a:p>
        </p:txBody>
      </p:sp>
      <p:sp>
        <p:nvSpPr>
          <p:cNvPr id="12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3493" y="374394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2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Graphic 12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0109" y="1084507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2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52C0DB2-D9B7-4360-86A5-8B7C18B36B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7233" y="518400"/>
            <a:ext cx="4771607" cy="583794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" sz="2000">
                <a:solidFill>
                  <a:schemeClr val="tx1">
                    <a:alpha val="80000"/>
                  </a:schemeClr>
                </a:solidFill>
                <a:ea typeface="+mn-lt"/>
                <a:cs typeface="+mn-lt"/>
              </a:rPr>
              <a:t>Game-changing tech revolution - possibly on the horizon;</a:t>
            </a:r>
            <a:endParaRPr lang="fr-CA" sz="2000">
              <a:solidFill>
                <a:schemeClr val="tx1">
                  <a:alpha val="80000"/>
                </a:schemeClr>
              </a:solidFill>
              <a:ea typeface="+mn-lt"/>
              <a:cs typeface="+mn-lt"/>
            </a:endParaRPr>
          </a:p>
          <a:p>
            <a:r>
              <a:rPr lang="fr" sz="2000">
                <a:solidFill>
                  <a:schemeClr val="tx1">
                    <a:alpha val="80000"/>
                  </a:schemeClr>
                </a:solidFill>
                <a:ea typeface="+mn-lt"/>
                <a:cs typeface="+mn-lt"/>
              </a:rPr>
              <a:t>Intensify Cold War Rhetoric and decouple China from its trade with US Allies, such that the US then occupies those spaces;       </a:t>
            </a:r>
            <a:endParaRPr lang="fr-CA" sz="2000">
              <a:solidFill>
                <a:schemeClr val="tx1">
                  <a:alpha val="80000"/>
                </a:schemeClr>
              </a:solidFill>
              <a:ea typeface="+mn-lt"/>
              <a:cs typeface="+mn-lt"/>
            </a:endParaRPr>
          </a:p>
          <a:p>
            <a:r>
              <a:rPr lang="fr" sz="2000">
                <a:solidFill>
                  <a:schemeClr val="tx1">
                    <a:alpha val="80000"/>
                  </a:schemeClr>
                </a:solidFill>
                <a:ea typeface="+mn-lt"/>
                <a:cs typeface="+mn-lt"/>
              </a:rPr>
              <a:t>  Work with China on dual roles as coordinator of multilateral solutions to global problems of climate change, the anthropocene, poverty, human settlement etc.;</a:t>
            </a:r>
            <a:endParaRPr lang="fr-CA" sz="2000">
              <a:solidFill>
                <a:schemeClr val="tx1">
                  <a:alpha val="80000"/>
                </a:schemeClr>
              </a:solidFill>
              <a:ea typeface="+mn-lt"/>
              <a:cs typeface="+mn-lt"/>
            </a:endParaRPr>
          </a:p>
          <a:p>
            <a:r>
              <a:rPr lang="fr" sz="2000">
                <a:solidFill>
                  <a:schemeClr val="tx1">
                    <a:alpha val="80000"/>
                  </a:schemeClr>
                </a:solidFill>
                <a:ea typeface="+mn-lt"/>
                <a:cs typeface="+mn-lt"/>
              </a:rPr>
              <a:t>  Force China to make a significant mistake - such as the wrong-headed military involvements that wasted US resources since 9-11-2001 (Also a source of “wildcards”)!</a:t>
            </a:r>
            <a:endParaRPr lang="fr-CA" sz="2000">
              <a:solidFill>
                <a:schemeClr val="tx1">
                  <a:alpha val="80000"/>
                </a:schemeClr>
              </a:solidFill>
              <a:ea typeface="+mn-lt"/>
              <a:cs typeface="+mn-lt"/>
            </a:endParaRPr>
          </a:p>
          <a:p>
            <a:endParaRPr lang="fr-CA" sz="2000">
              <a:solidFill>
                <a:schemeClr val="tx1">
                  <a:alpha val="80000"/>
                </a:schemeClr>
              </a:solidFill>
              <a:ea typeface="+mn-lt"/>
              <a:cs typeface="+mn-lt"/>
            </a:endParaRPr>
          </a:p>
          <a:p>
            <a:endParaRPr lang="fr-CA" sz="2000">
              <a:solidFill>
                <a:schemeClr val="tx1">
                  <a:alpha val="80000"/>
                </a:schemeClr>
              </a:solidFill>
              <a:cs typeface="Calibri"/>
            </a:endParaRPr>
          </a:p>
        </p:txBody>
      </p:sp>
      <p:sp>
        <p:nvSpPr>
          <p:cNvPr id="16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36547" y="5751820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2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50377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11C34D-97CF-4FE6-9452-94A27C12E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pic>
        <p:nvPicPr>
          <p:cNvPr id="4" name="Image 4">
            <a:extLst>
              <a:ext uri="{FF2B5EF4-FFF2-40B4-BE49-F238E27FC236}">
                <a16:creationId xmlns:a16="http://schemas.microsoft.com/office/drawing/2014/main" id="{6E7F02DE-C9D3-4829-A398-CC76689A11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14700" y="2086769"/>
            <a:ext cx="5562600" cy="3829050"/>
          </a:xfrm>
        </p:spPr>
      </p:pic>
    </p:spTree>
    <p:extLst>
      <p:ext uri="{BB962C8B-B14F-4D97-AF65-F5344CB8AC3E}">
        <p14:creationId xmlns:p14="http://schemas.microsoft.com/office/powerpoint/2010/main" val="4218822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4">
            <a:extLst>
              <a:ext uri="{FF2B5EF4-FFF2-40B4-BE49-F238E27FC236}">
                <a16:creationId xmlns:a16="http://schemas.microsoft.com/office/drawing/2014/main" id="{1B244271-0765-437C-98F6-8600CFA5FB18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093305" y="323022"/>
            <a:ext cx="9145448" cy="6272902"/>
          </a:xfrm>
        </p:spPr>
      </p:pic>
    </p:spTree>
    <p:extLst>
      <p:ext uri="{BB962C8B-B14F-4D97-AF65-F5344CB8AC3E}">
        <p14:creationId xmlns:p14="http://schemas.microsoft.com/office/powerpoint/2010/main" val="7076569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352373-003C-46D9-9951-8BED2242B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pic>
        <p:nvPicPr>
          <p:cNvPr id="4" name="Image 4">
            <a:extLst>
              <a:ext uri="{FF2B5EF4-FFF2-40B4-BE49-F238E27FC236}">
                <a16:creationId xmlns:a16="http://schemas.microsoft.com/office/drawing/2014/main" id="{A5D1CFB7-AFC5-4A86-9BD5-6930D3E4C1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31391" y="1825625"/>
            <a:ext cx="6329218" cy="4351338"/>
          </a:xfrm>
        </p:spPr>
      </p:pic>
    </p:spTree>
    <p:extLst>
      <p:ext uri="{BB962C8B-B14F-4D97-AF65-F5344CB8AC3E}">
        <p14:creationId xmlns:p14="http://schemas.microsoft.com/office/powerpoint/2010/main" val="14847494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B28556-642D-45CD-B997-FDF539FD4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>
                <a:cs typeface="Calibri Light"/>
              </a:rPr>
              <a:t>5 year exchange rate trends</a:t>
            </a:r>
            <a:endParaRPr lang="fr-CA"/>
          </a:p>
        </p:txBody>
      </p:sp>
      <p:pic>
        <p:nvPicPr>
          <p:cNvPr id="3" name="Image 3">
            <a:extLst>
              <a:ext uri="{FF2B5EF4-FFF2-40B4-BE49-F238E27FC236}">
                <a16:creationId xmlns:a16="http://schemas.microsoft.com/office/drawing/2014/main" id="{EE8D4C6F-F30B-4332-8D4E-4FFF99769C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7157" y="1439102"/>
            <a:ext cx="4160642" cy="4351338"/>
          </a:xfrm>
        </p:spPr>
      </p:pic>
      <p:pic>
        <p:nvPicPr>
          <p:cNvPr id="4" name="Image 4">
            <a:extLst>
              <a:ext uri="{FF2B5EF4-FFF2-40B4-BE49-F238E27FC236}">
                <a16:creationId xmlns:a16="http://schemas.microsoft.com/office/drawing/2014/main" id="{636F250A-C709-4784-9581-C20A3DFB76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2227" y="1440931"/>
            <a:ext cx="4488068" cy="428535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E101AFE-57DC-425C-8379-1F0A7B0E470E}"/>
              </a:ext>
            </a:extLst>
          </p:cNvPr>
          <p:cNvSpPr txBox="1"/>
          <p:nvPr/>
        </p:nvSpPr>
        <p:spPr>
          <a:xfrm>
            <a:off x="704574" y="5563703"/>
            <a:ext cx="705015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CA"/>
              <a:t>Harbingers: 2015 – Rmb gains SDR status, 10.92%, n.3 after US, Euro</a:t>
            </a:r>
            <a:endParaRPr lang="fr-CA">
              <a:cs typeface="Calibri"/>
            </a:endParaRPr>
          </a:p>
          <a:p>
            <a:r>
              <a:rPr lang="fr-CA">
                <a:cs typeface="Calibri"/>
              </a:rPr>
              <a:t>2018 March – first petro futures contract, breaking $ monopoly</a:t>
            </a:r>
          </a:p>
        </p:txBody>
      </p:sp>
    </p:spTree>
    <p:extLst>
      <p:ext uri="{BB962C8B-B14F-4D97-AF65-F5344CB8AC3E}">
        <p14:creationId xmlns:p14="http://schemas.microsoft.com/office/powerpoint/2010/main" val="32719586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C2128A-8A25-43E5-9373-66AD918E0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>
                <a:cs typeface="Calibri Light"/>
              </a:rPr>
              <a:t>US-China GDPCompared</a:t>
            </a:r>
            <a:endParaRPr lang="fr-CA"/>
          </a:p>
        </p:txBody>
      </p:sp>
      <p:pic>
        <p:nvPicPr>
          <p:cNvPr id="4" name="Image 4">
            <a:extLst>
              <a:ext uri="{FF2B5EF4-FFF2-40B4-BE49-F238E27FC236}">
                <a16:creationId xmlns:a16="http://schemas.microsoft.com/office/drawing/2014/main" id="{C6C8AB2A-7028-4073-A95F-1209E7EA56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" y="201789"/>
            <a:ext cx="10515600" cy="4263880"/>
          </a:xfrm>
        </p:spPr>
      </p:pic>
    </p:spTree>
    <p:extLst>
      <p:ext uri="{BB962C8B-B14F-4D97-AF65-F5344CB8AC3E}">
        <p14:creationId xmlns:p14="http://schemas.microsoft.com/office/powerpoint/2010/main" val="20374825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BDD233-55D4-45DA-8069-550068FD8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>
                <a:cs typeface="Calibri Light"/>
              </a:rPr>
              <a:t>US-China Debt Compared</a:t>
            </a:r>
            <a:endParaRPr lang="fr-CA"/>
          </a:p>
        </p:txBody>
      </p:sp>
      <p:pic>
        <p:nvPicPr>
          <p:cNvPr id="4" name="Image 4">
            <a:extLst>
              <a:ext uri="{FF2B5EF4-FFF2-40B4-BE49-F238E27FC236}">
                <a16:creationId xmlns:a16="http://schemas.microsoft.com/office/drawing/2014/main" id="{79956334-ED8C-43EA-A648-5F90D40264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69727" y="1825625"/>
            <a:ext cx="7652546" cy="4351338"/>
          </a:xfrm>
        </p:spPr>
      </p:pic>
    </p:spTree>
    <p:extLst>
      <p:ext uri="{BB962C8B-B14F-4D97-AF65-F5344CB8AC3E}">
        <p14:creationId xmlns:p14="http://schemas.microsoft.com/office/powerpoint/2010/main" val="16522969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4">
            <a:extLst>
              <a:ext uri="{FF2B5EF4-FFF2-40B4-BE49-F238E27FC236}">
                <a16:creationId xmlns:a16="http://schemas.microsoft.com/office/drawing/2014/main" id="{4D7D7194-C817-4B40-85A6-3A7366EA72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" r="1110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EDA1DCB-E88D-4AEC-BFC5-C19D6D4D7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China's Global Economic Footprint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59296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3032A8-1538-48D7-802E-755999A4E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285750" indent="-285750">
              <a:spcBef>
                <a:spcPts val="1000"/>
              </a:spcBef>
              <a:buFont typeface="Arial"/>
              <a:buChar char="•"/>
            </a:pPr>
            <a:r>
              <a:rPr lang="fr-CA">
                <a:latin typeface="Calibri"/>
                <a:cs typeface="Calibri"/>
              </a:rPr>
              <a:t>The United States has free </a:t>
            </a:r>
            <a:r>
              <a:rPr lang="fr-CA" err="1">
                <a:latin typeface="Calibri"/>
                <a:cs typeface="Calibri"/>
              </a:rPr>
              <a:t>trade</a:t>
            </a:r>
            <a:r>
              <a:rPr lang="fr-CA">
                <a:latin typeface="Calibri"/>
                <a:cs typeface="Calibri"/>
              </a:rPr>
              <a:t> </a:t>
            </a:r>
            <a:r>
              <a:rPr lang="fr-CA" err="1">
                <a:latin typeface="Calibri"/>
                <a:cs typeface="Calibri"/>
              </a:rPr>
              <a:t>agreements</a:t>
            </a:r>
            <a:r>
              <a:rPr lang="fr-CA">
                <a:latin typeface="Calibri"/>
                <a:cs typeface="Calibri"/>
              </a:rPr>
              <a:t> in force </a:t>
            </a:r>
            <a:r>
              <a:rPr lang="fr-CA" err="1">
                <a:latin typeface="Calibri"/>
                <a:cs typeface="Calibri"/>
              </a:rPr>
              <a:t>with</a:t>
            </a:r>
            <a:r>
              <a:rPr lang="fr-CA">
                <a:latin typeface="Calibri"/>
                <a:cs typeface="Calibri"/>
              </a:rPr>
              <a:t> 20 countries. </a:t>
            </a:r>
            <a:r>
              <a:rPr lang="fr-CA" err="1">
                <a:latin typeface="Calibri"/>
                <a:cs typeface="Calibri"/>
              </a:rPr>
              <a:t>These</a:t>
            </a:r>
            <a:r>
              <a:rPr lang="fr-CA">
                <a:latin typeface="Calibri"/>
                <a:cs typeface="Calibri"/>
              </a:rPr>
              <a:t> are:</a:t>
            </a:r>
            <a:endParaRPr lang="fr-CA">
              <a:ea typeface="+mj-lt"/>
              <a:cs typeface="+mj-lt"/>
            </a:endParaRPr>
          </a:p>
          <a:p>
            <a:endParaRPr lang="fr-CA">
              <a:cs typeface="Calibri Light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46048C1-015E-4FFA-B91E-C83F5B91215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 fontScale="62500" lnSpcReduction="20000"/>
          </a:bodyPr>
          <a:lstStyle/>
          <a:p>
            <a:pPr marL="0" indent="0">
              <a:buNone/>
            </a:pPr>
            <a:endParaRPr lang="fr-CA">
              <a:cs typeface="Calibri" panose="020F0502020204030204"/>
            </a:endParaRPr>
          </a:p>
          <a:p>
            <a:r>
              <a:rPr lang="fr-CA">
                <a:ea typeface="+mn-lt"/>
                <a:cs typeface="+mn-lt"/>
                <a:hlinkClick r:id="rId2"/>
              </a:rPr>
              <a:t>Australia</a:t>
            </a:r>
            <a:endParaRPr lang="fr-CA"/>
          </a:p>
          <a:p>
            <a:r>
              <a:rPr lang="fr-CA">
                <a:ea typeface="+mn-lt"/>
                <a:cs typeface="+mn-lt"/>
                <a:hlinkClick r:id="rId3"/>
              </a:rPr>
              <a:t>Bahrain</a:t>
            </a:r>
            <a:endParaRPr lang="fr-CA"/>
          </a:p>
          <a:p>
            <a:r>
              <a:rPr lang="fr-CA">
                <a:ea typeface="+mn-lt"/>
                <a:cs typeface="+mn-lt"/>
                <a:hlinkClick r:id="rId4"/>
              </a:rPr>
              <a:t>Canada</a:t>
            </a:r>
            <a:endParaRPr lang="fr-CA"/>
          </a:p>
          <a:p>
            <a:r>
              <a:rPr lang="fr-CA">
                <a:ea typeface="+mn-lt"/>
                <a:cs typeface="+mn-lt"/>
                <a:hlinkClick r:id="rId5"/>
              </a:rPr>
              <a:t>Chile</a:t>
            </a:r>
            <a:endParaRPr lang="fr-CA"/>
          </a:p>
          <a:p>
            <a:r>
              <a:rPr lang="fr-CA">
                <a:ea typeface="+mn-lt"/>
                <a:cs typeface="+mn-lt"/>
                <a:hlinkClick r:id="rId6"/>
              </a:rPr>
              <a:t>Colombia</a:t>
            </a:r>
            <a:endParaRPr lang="fr-CA"/>
          </a:p>
          <a:p>
            <a:r>
              <a:rPr lang="fr-CA">
                <a:ea typeface="+mn-lt"/>
                <a:cs typeface="+mn-lt"/>
                <a:hlinkClick r:id="rId7"/>
              </a:rPr>
              <a:t>Costa Rica</a:t>
            </a:r>
            <a:endParaRPr lang="fr-CA"/>
          </a:p>
          <a:p>
            <a:r>
              <a:rPr lang="fr-CA">
                <a:ea typeface="+mn-lt"/>
                <a:cs typeface="+mn-lt"/>
                <a:hlinkClick r:id="rId7"/>
              </a:rPr>
              <a:t>Dominican Republic</a:t>
            </a:r>
            <a:endParaRPr lang="fr-CA"/>
          </a:p>
          <a:p>
            <a:r>
              <a:rPr lang="fr-CA">
                <a:ea typeface="+mn-lt"/>
                <a:cs typeface="+mn-lt"/>
                <a:hlinkClick r:id="rId7"/>
              </a:rPr>
              <a:t>El Salvador</a:t>
            </a:r>
            <a:endParaRPr lang="fr-CA"/>
          </a:p>
          <a:p>
            <a:endParaRPr lang="fr-CA">
              <a:ea typeface="+mn-lt"/>
              <a:cs typeface="+mn-lt"/>
            </a:endParaRPr>
          </a:p>
          <a:p>
            <a:endParaRPr lang="fr-CA">
              <a:cs typeface="Calibri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258A09B-8F4B-4F13-98B5-8DAA97B8633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 fontScale="62500" lnSpcReduction="20000"/>
          </a:bodyPr>
          <a:lstStyle/>
          <a:p>
            <a:r>
              <a:rPr lang="fr-CA">
                <a:cs typeface="Calibri"/>
                <a:hlinkClick r:id="rId7"/>
              </a:rPr>
              <a:t>Guatemala</a:t>
            </a:r>
            <a:endParaRPr lang="fr-CA">
              <a:ea typeface="+mn-lt"/>
              <a:cs typeface="+mn-lt"/>
            </a:endParaRPr>
          </a:p>
          <a:p>
            <a:r>
              <a:rPr lang="fr-CA">
                <a:cs typeface="Calibri"/>
                <a:hlinkClick r:id="rId7"/>
              </a:rPr>
              <a:t>Honduras</a:t>
            </a:r>
            <a:endParaRPr lang="fr-CA">
              <a:ea typeface="+mn-lt"/>
              <a:cs typeface="+mn-lt"/>
            </a:endParaRPr>
          </a:p>
          <a:p>
            <a:r>
              <a:rPr lang="fr-CA">
                <a:cs typeface="Calibri"/>
                <a:hlinkClick r:id="rId8"/>
              </a:rPr>
              <a:t>Israel</a:t>
            </a:r>
            <a:endParaRPr lang="fr-CA">
              <a:ea typeface="+mn-lt"/>
              <a:cs typeface="+mn-lt"/>
            </a:endParaRPr>
          </a:p>
          <a:p>
            <a:r>
              <a:rPr lang="fr-CA">
                <a:cs typeface="Calibri"/>
                <a:hlinkClick r:id="rId9"/>
              </a:rPr>
              <a:t>Jordan</a:t>
            </a:r>
            <a:endParaRPr lang="fr-CA">
              <a:ea typeface="+mn-lt"/>
              <a:cs typeface="+mn-lt"/>
            </a:endParaRPr>
          </a:p>
          <a:p>
            <a:r>
              <a:rPr lang="fr-CA">
                <a:cs typeface="Calibri"/>
                <a:hlinkClick r:id="rId10"/>
              </a:rPr>
              <a:t>Korea</a:t>
            </a:r>
            <a:endParaRPr lang="fr-CA">
              <a:ea typeface="+mn-lt"/>
              <a:cs typeface="+mn-lt"/>
            </a:endParaRPr>
          </a:p>
          <a:p>
            <a:r>
              <a:rPr lang="fr-CA">
                <a:cs typeface="Calibri"/>
                <a:hlinkClick r:id="rId4"/>
              </a:rPr>
              <a:t>Mexico</a:t>
            </a:r>
            <a:endParaRPr lang="fr-CA">
              <a:ea typeface="+mn-lt"/>
              <a:cs typeface="+mn-lt"/>
            </a:endParaRPr>
          </a:p>
          <a:p>
            <a:r>
              <a:rPr lang="fr-CA">
                <a:cs typeface="Calibri"/>
                <a:hlinkClick r:id="rId11"/>
              </a:rPr>
              <a:t>Morocco</a:t>
            </a:r>
            <a:endParaRPr lang="fr-CA">
              <a:ea typeface="+mn-lt"/>
              <a:cs typeface="+mn-lt"/>
            </a:endParaRPr>
          </a:p>
          <a:p>
            <a:r>
              <a:rPr lang="fr-CA">
                <a:cs typeface="Calibri"/>
                <a:hlinkClick r:id="rId7"/>
              </a:rPr>
              <a:t>Nicaragua</a:t>
            </a:r>
            <a:endParaRPr lang="fr-CA">
              <a:ea typeface="+mn-lt"/>
              <a:cs typeface="+mn-lt"/>
            </a:endParaRPr>
          </a:p>
          <a:p>
            <a:r>
              <a:rPr lang="fr-CA">
                <a:cs typeface="Calibri"/>
                <a:hlinkClick r:id="rId12"/>
              </a:rPr>
              <a:t>Oman</a:t>
            </a:r>
            <a:endParaRPr lang="fr-CA">
              <a:ea typeface="+mn-lt"/>
              <a:cs typeface="+mn-lt"/>
            </a:endParaRPr>
          </a:p>
          <a:p>
            <a:r>
              <a:rPr lang="fr-CA">
                <a:cs typeface="Calibri"/>
                <a:hlinkClick r:id="rId13"/>
              </a:rPr>
              <a:t>Panama </a:t>
            </a:r>
            <a:endParaRPr lang="fr-CA">
              <a:ea typeface="+mn-lt"/>
              <a:cs typeface="+mn-lt"/>
            </a:endParaRPr>
          </a:p>
          <a:p>
            <a:r>
              <a:rPr lang="fr-CA">
                <a:cs typeface="Calibri"/>
                <a:hlinkClick r:id="rId14"/>
              </a:rPr>
              <a:t>Peru </a:t>
            </a:r>
            <a:endParaRPr lang="fr-CA">
              <a:ea typeface="+mn-lt"/>
              <a:cs typeface="+mn-lt"/>
            </a:endParaRPr>
          </a:p>
          <a:p>
            <a:r>
              <a:rPr lang="fr-CA">
                <a:cs typeface="Calibri"/>
                <a:hlinkClick r:id="rId15"/>
              </a:rPr>
              <a:t>Singapore</a:t>
            </a:r>
            <a:endParaRPr lang="fr-CA">
              <a:ea typeface="+mn-lt"/>
              <a:cs typeface="+mn-lt"/>
            </a:endParaRPr>
          </a:p>
          <a:p>
            <a:r>
              <a:rPr lang="fr-CA">
                <a:cs typeface="Calibri"/>
                <a:hlinkClick r:id="rId16"/>
              </a:rPr>
              <a:t>USMCA</a:t>
            </a:r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46971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33D97F-349F-4C17-B808-D8E045E50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285750" indent="-285750">
              <a:spcBef>
                <a:spcPts val="1000"/>
              </a:spcBef>
              <a:buFont typeface="Arial"/>
              <a:buChar char="•"/>
            </a:pPr>
            <a:r>
              <a:rPr lang="fr-CA" err="1">
                <a:ea typeface="+mj-lt"/>
                <a:cs typeface="+mj-lt"/>
              </a:rPr>
              <a:t>China's</a:t>
            </a:r>
            <a:r>
              <a:rPr lang="fr-CA">
                <a:ea typeface="+mj-lt"/>
                <a:cs typeface="+mj-lt"/>
              </a:rPr>
              <a:t> Free Trade </a:t>
            </a:r>
            <a:r>
              <a:rPr lang="fr-CA" err="1">
                <a:ea typeface="+mj-lt"/>
                <a:cs typeface="+mj-lt"/>
              </a:rPr>
              <a:t>Agreements</a:t>
            </a:r>
            <a:endParaRPr lang="fr-FR" err="1"/>
          </a:p>
          <a:p>
            <a:endParaRPr lang="fr-CA">
              <a:cs typeface="Calibri Light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0C83E21-E156-435E-B42D-EC52244265B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 fontScale="55000" lnSpcReduction="20000"/>
          </a:bodyPr>
          <a:lstStyle/>
          <a:p>
            <a:r>
              <a:rPr lang="fr-CA">
                <a:ea typeface="+mn-lt"/>
                <a:cs typeface="+mn-lt"/>
                <a:hlinkClick r:id="rId2"/>
              </a:rPr>
              <a:t>Regional Comprehensive Economic Partnership (RCEP)</a:t>
            </a:r>
            <a:endParaRPr lang="fr-CA"/>
          </a:p>
          <a:p>
            <a:r>
              <a:rPr lang="fr-CA">
                <a:ea typeface="+mn-lt"/>
                <a:cs typeface="+mn-lt"/>
                <a:hlinkClick r:id="rId3"/>
              </a:rPr>
              <a:t>China-Cambodia FTA</a:t>
            </a:r>
            <a:endParaRPr lang="fr-CA"/>
          </a:p>
          <a:p>
            <a:r>
              <a:rPr lang="fr-CA">
                <a:ea typeface="+mn-lt"/>
                <a:cs typeface="+mn-lt"/>
                <a:hlinkClick r:id="rId4"/>
              </a:rPr>
              <a:t>China-Mauritius FTA</a:t>
            </a:r>
            <a:endParaRPr lang="fr-CA"/>
          </a:p>
          <a:p>
            <a:r>
              <a:rPr lang="fr-CA">
                <a:ea typeface="+mn-lt"/>
                <a:cs typeface="+mn-lt"/>
                <a:hlinkClick r:id="rId5"/>
              </a:rPr>
              <a:t>China-Maldives FTA</a:t>
            </a:r>
            <a:endParaRPr lang="fr-CA"/>
          </a:p>
          <a:p>
            <a:r>
              <a:rPr lang="fr-CA">
                <a:ea typeface="+mn-lt"/>
                <a:cs typeface="+mn-lt"/>
                <a:hlinkClick r:id="rId6"/>
              </a:rPr>
              <a:t>China-Georgia FTA</a:t>
            </a:r>
            <a:endParaRPr lang="fr-CA"/>
          </a:p>
          <a:p>
            <a:r>
              <a:rPr lang="fr-CA">
                <a:ea typeface="+mn-lt"/>
                <a:cs typeface="+mn-lt"/>
                <a:hlinkClick r:id="rId7"/>
              </a:rPr>
              <a:t>China-Australia FTA</a:t>
            </a:r>
            <a:endParaRPr lang="fr-CA"/>
          </a:p>
          <a:p>
            <a:r>
              <a:rPr lang="fr-CA">
                <a:ea typeface="+mn-lt"/>
                <a:cs typeface="+mn-lt"/>
                <a:hlinkClick r:id="rId8"/>
              </a:rPr>
              <a:t>China-Korea FTA</a:t>
            </a:r>
            <a:endParaRPr lang="fr-CA"/>
          </a:p>
          <a:p>
            <a:r>
              <a:rPr lang="fr-CA">
                <a:ea typeface="+mn-lt"/>
                <a:cs typeface="+mn-lt"/>
                <a:hlinkClick r:id="rId9"/>
              </a:rPr>
              <a:t>China-Switzerland FTA</a:t>
            </a:r>
            <a:endParaRPr lang="fr-CA"/>
          </a:p>
          <a:p>
            <a:r>
              <a:rPr lang="fr-CA">
                <a:ea typeface="+mn-lt"/>
                <a:cs typeface="+mn-lt"/>
                <a:hlinkClick r:id="rId10"/>
              </a:rPr>
              <a:t>China-Iceland FTA</a:t>
            </a:r>
            <a:endParaRPr lang="fr-CA"/>
          </a:p>
          <a:p>
            <a:endParaRPr lang="fr-CA">
              <a:cs typeface="Calibri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E81481E-08C3-487E-8B65-1434C79A30B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 fontScale="55000" lnSpcReduction="20000"/>
          </a:bodyPr>
          <a:lstStyle/>
          <a:p>
            <a:r>
              <a:rPr lang="fr-CA">
                <a:cs typeface="Calibri"/>
                <a:hlinkClick r:id="rId11"/>
              </a:rPr>
              <a:t>China-Costa Rica FTA</a:t>
            </a:r>
            <a:endParaRPr lang="fr-CA">
              <a:ea typeface="+mn-lt"/>
              <a:cs typeface="+mn-lt"/>
            </a:endParaRPr>
          </a:p>
          <a:p>
            <a:r>
              <a:rPr lang="fr-CA">
                <a:cs typeface="Calibri"/>
                <a:hlinkClick r:id="rId12"/>
              </a:rPr>
              <a:t>China-Peru FTA</a:t>
            </a:r>
            <a:endParaRPr lang="fr-CA">
              <a:ea typeface="+mn-lt"/>
              <a:cs typeface="+mn-lt"/>
            </a:endParaRPr>
          </a:p>
          <a:p>
            <a:r>
              <a:rPr lang="fr-CA">
                <a:cs typeface="Calibri"/>
                <a:hlinkClick r:id="rId13"/>
              </a:rPr>
              <a:t>China-Singapore FTA</a:t>
            </a:r>
            <a:endParaRPr lang="fr-CA">
              <a:ea typeface="+mn-lt"/>
              <a:cs typeface="+mn-lt"/>
            </a:endParaRPr>
          </a:p>
          <a:p>
            <a:r>
              <a:rPr lang="fr-CA">
                <a:cs typeface="Calibri"/>
                <a:hlinkClick r:id="rId14"/>
              </a:rPr>
              <a:t>China-New Zealand FTA</a:t>
            </a:r>
            <a:endParaRPr lang="fr-CA">
              <a:ea typeface="+mn-lt"/>
              <a:cs typeface="+mn-lt"/>
            </a:endParaRPr>
          </a:p>
          <a:p>
            <a:r>
              <a:rPr lang="fr-CA">
                <a:cs typeface="Calibri"/>
                <a:hlinkClick r:id="rId15"/>
              </a:rPr>
              <a:t>China-Chile FTA</a:t>
            </a:r>
            <a:endParaRPr lang="fr-CA">
              <a:ea typeface="+mn-lt"/>
              <a:cs typeface="+mn-lt"/>
            </a:endParaRPr>
          </a:p>
          <a:p>
            <a:r>
              <a:rPr lang="fr-CA">
                <a:cs typeface="Calibri"/>
                <a:hlinkClick r:id="rId16"/>
              </a:rPr>
              <a:t>China-Pakistan FTA</a:t>
            </a:r>
            <a:endParaRPr lang="fr-CA">
              <a:ea typeface="+mn-lt"/>
              <a:cs typeface="+mn-lt"/>
            </a:endParaRPr>
          </a:p>
          <a:p>
            <a:r>
              <a:rPr lang="fr-CA">
                <a:cs typeface="Calibri"/>
                <a:hlinkClick r:id="rId17"/>
              </a:rPr>
              <a:t>China-ASEAN FTA</a:t>
            </a:r>
            <a:endParaRPr lang="fr-CA">
              <a:ea typeface="+mn-lt"/>
              <a:cs typeface="+mn-lt"/>
            </a:endParaRPr>
          </a:p>
          <a:p>
            <a:r>
              <a:rPr lang="fr-CA">
                <a:cs typeface="Calibri"/>
                <a:hlinkClick r:id="rId18"/>
              </a:rPr>
              <a:t>Mainland and Hong Kong Closer Economic and Partnership Arrangement</a:t>
            </a:r>
            <a:endParaRPr lang="fr-CA">
              <a:ea typeface="+mn-lt"/>
              <a:cs typeface="+mn-lt"/>
            </a:endParaRPr>
          </a:p>
          <a:p>
            <a:r>
              <a:rPr lang="fr-CA">
                <a:cs typeface="Calibri"/>
                <a:hlinkClick r:id="rId19"/>
              </a:rPr>
              <a:t>Mainland and Macao Closer Economic and Partnership Arrangement</a:t>
            </a:r>
            <a:endParaRPr lang="fr-CA">
              <a:ea typeface="+mn-lt"/>
              <a:cs typeface="+mn-lt"/>
            </a:endParaRPr>
          </a:p>
          <a:p>
            <a:r>
              <a:rPr lang="fr-CA">
                <a:cs typeface="Calibri"/>
                <a:hlinkClick r:id="rId20"/>
              </a:rPr>
              <a:t>China-ASEAN FTA Upgrade</a:t>
            </a:r>
            <a:endParaRPr lang="fr-CA">
              <a:ea typeface="+mn-lt"/>
              <a:cs typeface="+mn-lt"/>
            </a:endParaRPr>
          </a:p>
          <a:p>
            <a:r>
              <a:rPr lang="fr-CA">
                <a:cs typeface="Calibri"/>
                <a:hlinkClick r:id="rId21"/>
              </a:rPr>
              <a:t>China-Chile FTA Upgrade</a:t>
            </a:r>
            <a:endParaRPr lang="fr-CA">
              <a:ea typeface="+mn-lt"/>
              <a:cs typeface="+mn-lt"/>
            </a:endParaRPr>
          </a:p>
          <a:p>
            <a:r>
              <a:rPr lang="fr-CA">
                <a:cs typeface="Calibri"/>
                <a:hlinkClick r:id="rId22"/>
              </a:rPr>
              <a:t>China-Singapore FTA Upgrade</a:t>
            </a:r>
            <a:endParaRPr lang="fr-CA">
              <a:ea typeface="+mn-lt"/>
              <a:cs typeface="+mn-lt"/>
            </a:endParaRPr>
          </a:p>
          <a:p>
            <a:r>
              <a:rPr lang="fr-CA">
                <a:cs typeface="Calibri"/>
                <a:hlinkClick r:id="rId23"/>
              </a:rPr>
              <a:t>China-Pakistan FTA second phase</a:t>
            </a:r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431045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45CA849-654C-4173-AD99-B3A2528275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C69CE48-2638-47EE-BAB4-2D5374AACE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11480"/>
            <a:ext cx="11201400" cy="1106424"/>
          </a:xfrm>
        </p:spPr>
        <p:txBody>
          <a:bodyPr>
            <a:normAutofit/>
          </a:bodyPr>
          <a:lstStyle/>
          <a:p>
            <a:r>
              <a:rPr lang="fr-CA" sz="3600">
                <a:cs typeface="Calibri Light"/>
              </a:rPr>
              <a:t>China – US Africa FDI &amp; Trade</a:t>
            </a:r>
            <a:endParaRPr lang="fr-CA" sz="360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E23A947-2D45-4208-AE2B-64948C87A3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87931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4">
            <a:extLst>
              <a:ext uri="{FF2B5EF4-FFF2-40B4-BE49-F238E27FC236}">
                <a16:creationId xmlns:a16="http://schemas.microsoft.com/office/drawing/2014/main" id="{C7E92868-96FF-48EE-B48F-02BFADAF89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299" b="-1"/>
          <a:stretch/>
        </p:blipFill>
        <p:spPr>
          <a:xfrm>
            <a:off x="197855" y="1633574"/>
            <a:ext cx="5335500" cy="3592907"/>
          </a:xfrm>
          <a:prstGeom prst="rect">
            <a:avLst/>
          </a:prstGeom>
        </p:spPr>
      </p:pic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E5BBB0F9-6A59-4D02-A9C7-A2D6516684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3801" y="1721922"/>
            <a:ext cx="4218432" cy="4520560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5">
            <a:extLst>
              <a:ext uri="{FF2B5EF4-FFF2-40B4-BE49-F238E27FC236}">
                <a16:creationId xmlns:a16="http://schemas.microsoft.com/office/drawing/2014/main" id="{69B8A544-C35D-456F-81B1-79F14A4E4C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172132" y="1899662"/>
            <a:ext cx="4613964" cy="2986893"/>
          </a:xfrm>
        </p:spPr>
      </p:pic>
    </p:spTree>
    <p:extLst>
      <p:ext uri="{BB962C8B-B14F-4D97-AF65-F5344CB8AC3E}">
        <p14:creationId xmlns:p14="http://schemas.microsoft.com/office/powerpoint/2010/main" val="7092581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642EAF-B2CB-4983-A344-B951722E2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pic>
        <p:nvPicPr>
          <p:cNvPr id="3" name="Image 3">
            <a:extLst>
              <a:ext uri="{FF2B5EF4-FFF2-40B4-BE49-F238E27FC236}">
                <a16:creationId xmlns:a16="http://schemas.microsoft.com/office/drawing/2014/main" id="{36474CBC-2B09-4628-A998-48E69C3B43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2748402"/>
            <a:ext cx="2743200" cy="1361196"/>
          </a:xfrm>
          <a:prstGeom prst="rect">
            <a:avLst/>
          </a:prstGeom>
        </p:spPr>
      </p:pic>
      <p:pic>
        <p:nvPicPr>
          <p:cNvPr id="4" name="Image 4">
            <a:extLst>
              <a:ext uri="{FF2B5EF4-FFF2-40B4-BE49-F238E27FC236}">
                <a16:creationId xmlns:a16="http://schemas.microsoft.com/office/drawing/2014/main" id="{53E63D1E-19F1-44A7-9B22-4B58AFF4C3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2748402"/>
            <a:ext cx="2743200" cy="1361196"/>
          </a:xfrm>
          <a:prstGeom prst="rect">
            <a:avLst/>
          </a:prstGeom>
        </p:spPr>
      </p:pic>
      <p:pic>
        <p:nvPicPr>
          <p:cNvPr id="5" name="Image 5">
            <a:extLst>
              <a:ext uri="{FF2B5EF4-FFF2-40B4-BE49-F238E27FC236}">
                <a16:creationId xmlns:a16="http://schemas.microsoft.com/office/drawing/2014/main" id="{5315D3F0-4A9C-491C-91D0-9614AFFE4A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2748402"/>
            <a:ext cx="2743200" cy="1361196"/>
          </a:xfrm>
          <a:prstGeom prst="rect">
            <a:avLst/>
          </a:prstGeom>
        </p:spPr>
      </p:pic>
      <p:pic>
        <p:nvPicPr>
          <p:cNvPr id="6" name="Image 6">
            <a:extLst>
              <a:ext uri="{FF2B5EF4-FFF2-40B4-BE49-F238E27FC236}">
                <a16:creationId xmlns:a16="http://schemas.microsoft.com/office/drawing/2014/main" id="{197A7D0E-3269-4376-9B6B-0C29BC96B2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662" y="363011"/>
            <a:ext cx="11235633" cy="622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442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43D604-ED37-4037-823B-DE2A27576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err="1">
                <a:cs typeface="Calibri Light"/>
              </a:rPr>
              <a:t>Porter's</a:t>
            </a:r>
            <a:r>
              <a:rPr lang="fr-CA">
                <a:cs typeface="Calibri Light"/>
              </a:rPr>
              <a:t> 5-factor </a:t>
            </a:r>
            <a:r>
              <a:rPr lang="fr-CA" err="1">
                <a:cs typeface="Calibri Light"/>
              </a:rPr>
              <a:t>competition</a:t>
            </a:r>
            <a:r>
              <a:rPr lang="fr-CA">
                <a:cs typeface="Calibri Light"/>
              </a:rPr>
              <a:t> model</a:t>
            </a:r>
            <a:endParaRPr lang="fr-CA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3AE5398-4971-4E8B-A6BD-123EE3854218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25B736B-E26B-4EA4-9169-7373F68007E9}"/>
              </a:ext>
            </a:extLst>
          </p:cNvPr>
          <p:cNvSpPr txBox="1"/>
          <p:nvPr/>
        </p:nvSpPr>
        <p:spPr>
          <a:xfrm>
            <a:off x="-1012166" y="3746740"/>
            <a:ext cx="3720860" cy="216650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" name="Image 5">
            <a:extLst>
              <a:ext uri="{FF2B5EF4-FFF2-40B4-BE49-F238E27FC236}">
                <a16:creationId xmlns:a16="http://schemas.microsoft.com/office/drawing/2014/main" id="{12B00A80-2E99-49BC-9B85-4CD3581933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3646" y="1829555"/>
            <a:ext cx="4698520" cy="466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8100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17517EF-BD4D-4055-BDB4-A322C53568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ADDB668-2CA4-4D2B-9C34-3487CA33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1553" y="304802"/>
            <a:ext cx="11097349" cy="1573149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0D2F5C7-9458-409B-9D5C-7209D602B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690" y="405575"/>
            <a:ext cx="6430414" cy="13716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Asian Model – Underlining some differences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568BC19-F052-4108-93E1-6A3D1DEC0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4784" y="764424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5FD337D-4D6B-4C8B-B6F5-121097E09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126032" y="1067264"/>
            <a:ext cx="1021458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3" name="Image 3">
            <a:extLst>
              <a:ext uri="{FF2B5EF4-FFF2-40B4-BE49-F238E27FC236}">
                <a16:creationId xmlns:a16="http://schemas.microsoft.com/office/drawing/2014/main" id="{92EB2CDC-FFBF-439F-A5FE-7F7349281D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491" y="2091095"/>
            <a:ext cx="9244483" cy="420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0569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9528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8FCDC97-0783-478E-9F2E-8901E54AB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5072" y="1289765"/>
            <a:ext cx="3651101" cy="4270963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fr-FR" sz="4300" b="1" i="0" u="none" strike="noStrike">
                <a:solidFill>
                  <a:srgbClr val="FFFFFF"/>
                </a:solidFill>
                <a:latin typeface="Calibri"/>
                <a:ea typeface="Arial"/>
                <a:cs typeface="Arial"/>
              </a:rPr>
              <a:t>Conclusion: </a:t>
            </a:r>
            <a:r>
              <a:rPr lang="fr-FR" sz="4300" b="1">
                <a:solidFill>
                  <a:srgbClr val="FFFFFF"/>
                </a:solidFill>
                <a:latin typeface="Calibri"/>
                <a:ea typeface="Arial"/>
                <a:cs typeface="Arial"/>
              </a:rPr>
              <a:t>Four Strategic</a:t>
            </a:r>
            <a:r>
              <a:rPr lang="fr-FR" sz="4300" b="1" i="0" u="none" strike="noStrike">
                <a:solidFill>
                  <a:srgbClr val="FFFFFF"/>
                </a:solidFill>
                <a:latin typeface="Calibri"/>
                <a:ea typeface="Arial"/>
                <a:cs typeface="Arial"/>
              </a:rPr>
              <a:t> Policy </a:t>
            </a:r>
            <a:r>
              <a:rPr lang="fr-FR" sz="4300" b="1">
                <a:solidFill>
                  <a:srgbClr val="FFFFFF"/>
                </a:solidFill>
                <a:latin typeface="Calibri"/>
                <a:ea typeface="Arial"/>
                <a:cs typeface="Arial"/>
              </a:rPr>
              <a:t>Moves </a:t>
            </a:r>
            <a:r>
              <a:rPr lang="fr-FR" sz="4300" b="1" i="0" u="none" strike="noStrike">
                <a:solidFill>
                  <a:srgbClr val="FFFFFF"/>
                </a:solidFill>
                <a:latin typeface="Calibri"/>
                <a:ea typeface="Arial"/>
                <a:cs typeface="Arial"/>
              </a:rPr>
              <a:t>to </a:t>
            </a:r>
            <a:r>
              <a:rPr lang="fr-FR" sz="4300" b="1" i="0" u="none" strike="noStrike" err="1">
                <a:solidFill>
                  <a:srgbClr val="FFFFFF"/>
                </a:solidFill>
                <a:latin typeface="Calibri"/>
                <a:ea typeface="Arial"/>
                <a:cs typeface="Arial"/>
              </a:rPr>
              <a:t>preserve</a:t>
            </a:r>
            <a:r>
              <a:rPr lang="fr-FR" sz="4300" b="1" i="0" u="none" strike="noStrike">
                <a:solidFill>
                  <a:srgbClr val="FFFFFF"/>
                </a:solidFill>
                <a:latin typeface="Calibri"/>
                <a:ea typeface="Arial"/>
                <a:cs typeface="Arial"/>
              </a:rPr>
              <a:t>/</a:t>
            </a:r>
            <a:r>
              <a:rPr lang="fr-FR" sz="4300" b="1" i="0" u="none" strike="noStrike" err="1">
                <a:solidFill>
                  <a:srgbClr val="FFFFFF"/>
                </a:solidFill>
                <a:latin typeface="Calibri"/>
                <a:ea typeface="Arial"/>
                <a:cs typeface="Arial"/>
              </a:rPr>
              <a:t>delay</a:t>
            </a:r>
            <a:r>
              <a:rPr lang="fr-FR" sz="4300" b="1" i="0" u="none" strike="noStrike">
                <a:solidFill>
                  <a:srgbClr val="FFFFFF"/>
                </a:solidFill>
                <a:latin typeface="Calibri"/>
                <a:ea typeface="Arial"/>
                <a:cs typeface="Arial"/>
              </a:rPr>
              <a:t> </a:t>
            </a:r>
            <a:r>
              <a:rPr lang="fr-FR" sz="4300" b="1" i="0" u="none" strike="noStrike" err="1">
                <a:solidFill>
                  <a:srgbClr val="FFFFFF"/>
                </a:solidFill>
                <a:latin typeface="Calibri"/>
                <a:ea typeface="Arial"/>
                <a:cs typeface="Arial"/>
              </a:rPr>
              <a:t>loss</a:t>
            </a:r>
            <a:r>
              <a:rPr lang="fr-FR" sz="4300" b="1" i="0" u="none" strike="noStrike">
                <a:solidFill>
                  <a:srgbClr val="FFFFFF"/>
                </a:solidFill>
                <a:latin typeface="Calibri"/>
                <a:ea typeface="Arial"/>
                <a:cs typeface="Arial"/>
              </a:rPr>
              <a:t> </a:t>
            </a:r>
            <a:r>
              <a:rPr lang="fr-FR" sz="4300" b="1">
                <a:solidFill>
                  <a:srgbClr val="FFFFFF"/>
                </a:solidFill>
                <a:latin typeface="Calibri"/>
                <a:ea typeface="Arial"/>
                <a:cs typeface="Arial"/>
              </a:rPr>
              <a:t>of hegemon</a:t>
            </a:r>
            <a:r>
              <a:rPr lang="fr-FR" sz="4300" b="1" i="0" u="none" strike="noStrike">
                <a:solidFill>
                  <a:srgbClr val="FFFFFF"/>
                </a:solidFill>
                <a:latin typeface="Calibri"/>
                <a:ea typeface="Arial"/>
                <a:cs typeface="Arial"/>
              </a:rPr>
              <a:t> </a:t>
            </a:r>
            <a:r>
              <a:rPr lang="fr-FR" sz="4300" b="1" i="0" u="none" strike="noStrike" err="1">
                <a:solidFill>
                  <a:srgbClr val="FFFFFF"/>
                </a:solidFill>
                <a:latin typeface="Calibri"/>
                <a:ea typeface="Arial"/>
                <a:cs typeface="Arial"/>
              </a:rPr>
              <a:t>status</a:t>
            </a:r>
            <a:r>
              <a:rPr lang="fr-CA" sz="4300" b="0" i="0">
                <a:solidFill>
                  <a:srgbClr val="FFFFFF"/>
                </a:solidFill>
                <a:latin typeface="Calibri"/>
                <a:ea typeface="Arial"/>
                <a:cs typeface="Arial"/>
              </a:rPr>
              <a:t>​</a:t>
            </a:r>
            <a:endParaRPr lang="fr-CA" sz="4300">
              <a:solidFill>
                <a:srgbClr val="FFFFFF"/>
              </a:solidFill>
              <a:cs typeface="Calibri Light"/>
            </a:endParaRPr>
          </a:p>
        </p:txBody>
      </p:sp>
      <p:sp>
        <p:nvSpPr>
          <p:cNvPr id="12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3493" y="374394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2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Graphic 12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0109" y="1084507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2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52C0DB2-D9B7-4360-86A5-8B7C18B36B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7233" y="518400"/>
            <a:ext cx="4771607" cy="583794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" sz="2000">
                <a:solidFill>
                  <a:schemeClr val="tx1">
                    <a:alpha val="80000"/>
                  </a:schemeClr>
                </a:solidFill>
                <a:ea typeface="+mn-lt"/>
                <a:cs typeface="+mn-lt"/>
              </a:rPr>
              <a:t>Game-changing tech revolution - possibly on the horizon;</a:t>
            </a:r>
            <a:endParaRPr lang="fr-CA" sz="2000">
              <a:solidFill>
                <a:schemeClr val="tx1">
                  <a:alpha val="80000"/>
                </a:schemeClr>
              </a:solidFill>
              <a:ea typeface="+mn-lt"/>
              <a:cs typeface="+mn-lt"/>
            </a:endParaRPr>
          </a:p>
          <a:p>
            <a:r>
              <a:rPr lang="fr" sz="2000">
                <a:solidFill>
                  <a:schemeClr val="tx1">
                    <a:alpha val="80000"/>
                  </a:schemeClr>
                </a:solidFill>
                <a:ea typeface="+mn-lt"/>
                <a:cs typeface="+mn-lt"/>
              </a:rPr>
              <a:t>Intensify Cold War Rhetoric and decouple China from its trade with US Allies, such that the US then occupies those spaces;       </a:t>
            </a:r>
            <a:endParaRPr lang="fr-CA" sz="2000">
              <a:solidFill>
                <a:schemeClr val="tx1">
                  <a:alpha val="80000"/>
                </a:schemeClr>
              </a:solidFill>
              <a:ea typeface="+mn-lt"/>
              <a:cs typeface="+mn-lt"/>
            </a:endParaRPr>
          </a:p>
          <a:p>
            <a:r>
              <a:rPr lang="fr" sz="2000">
                <a:solidFill>
                  <a:schemeClr val="tx1">
                    <a:alpha val="80000"/>
                  </a:schemeClr>
                </a:solidFill>
                <a:ea typeface="+mn-lt"/>
                <a:cs typeface="+mn-lt"/>
              </a:rPr>
              <a:t>  Work with China on dual roles as coordinator of multilateral solutions to global problems of climate change, the anthropocene, poverty, human settlement etc.;</a:t>
            </a:r>
            <a:endParaRPr lang="fr-CA" sz="2000">
              <a:solidFill>
                <a:schemeClr val="tx1">
                  <a:alpha val="80000"/>
                </a:schemeClr>
              </a:solidFill>
              <a:ea typeface="+mn-lt"/>
              <a:cs typeface="+mn-lt"/>
            </a:endParaRPr>
          </a:p>
          <a:p>
            <a:r>
              <a:rPr lang="fr" sz="2000">
                <a:solidFill>
                  <a:schemeClr val="tx1">
                    <a:alpha val="80000"/>
                  </a:schemeClr>
                </a:solidFill>
                <a:ea typeface="+mn-lt"/>
                <a:cs typeface="+mn-lt"/>
              </a:rPr>
              <a:t>  Force China to make a significant mistake - such as the wrong-headed military involvements that wasted US resources since 9-11-2001 (Also a source of “wildcards”)!</a:t>
            </a:r>
            <a:endParaRPr lang="fr-CA" sz="2000">
              <a:solidFill>
                <a:schemeClr val="tx1">
                  <a:alpha val="80000"/>
                </a:schemeClr>
              </a:solidFill>
              <a:ea typeface="+mn-lt"/>
              <a:cs typeface="+mn-lt"/>
            </a:endParaRPr>
          </a:p>
          <a:p>
            <a:endParaRPr lang="fr-CA" sz="2000">
              <a:solidFill>
                <a:schemeClr val="tx1">
                  <a:alpha val="80000"/>
                </a:schemeClr>
              </a:solidFill>
              <a:ea typeface="+mn-lt"/>
              <a:cs typeface="+mn-lt"/>
            </a:endParaRPr>
          </a:p>
          <a:p>
            <a:endParaRPr lang="fr-CA" sz="2000">
              <a:solidFill>
                <a:schemeClr val="tx1">
                  <a:alpha val="80000"/>
                </a:schemeClr>
              </a:solidFill>
              <a:cs typeface="Calibri"/>
            </a:endParaRPr>
          </a:p>
        </p:txBody>
      </p:sp>
      <p:sp>
        <p:nvSpPr>
          <p:cNvPr id="16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36547" y="5751820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2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226752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16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Thème Office</vt:lpstr>
      <vt:lpstr>Notes for an FSN Zoom Session 29.01.21</vt:lpstr>
      <vt:lpstr>Conclusion: Four Strategic Policy Moves to preserve/delay loss of hegemon status​</vt:lpstr>
      <vt:lpstr>PowerPoint Presentation</vt:lpstr>
      <vt:lpstr>PowerPoint Presentation</vt:lpstr>
      <vt:lpstr>PowerPoint Presentation</vt:lpstr>
      <vt:lpstr>5 year exchange rate trends</vt:lpstr>
      <vt:lpstr>US-China GDPCompared</vt:lpstr>
      <vt:lpstr>US-China Debt Compared</vt:lpstr>
      <vt:lpstr>China's Global Economic Footprint</vt:lpstr>
      <vt:lpstr>The United States has free trade agreements in force with 20 countries. These are: </vt:lpstr>
      <vt:lpstr>China's Free Trade Agreements </vt:lpstr>
      <vt:lpstr>China – US Africa FDI &amp; Trade</vt:lpstr>
      <vt:lpstr>PowerPoint Presentation</vt:lpstr>
      <vt:lpstr>Porter's 5-factor competition model</vt:lpstr>
      <vt:lpstr>Asian Model – Underlining some differences</vt:lpstr>
      <vt:lpstr>Conclusion: Four Strategic Policy Moves to preserve/delay loss of hegemon status​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/>
  <cp:revision>1</cp:revision>
  <dcterms:created xsi:type="dcterms:W3CDTF">2021-01-23T18:06:19Z</dcterms:created>
  <dcterms:modified xsi:type="dcterms:W3CDTF">2021-01-27T19:30:09Z</dcterms:modified>
</cp:coreProperties>
</file>