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6" r:id="rId24"/>
    <p:sldId id="279" r:id="rId25"/>
    <p:sldId id="280" r:id="rId26"/>
    <p:sldId id="281" r:id="rId27"/>
    <p:sldId id="282" r:id="rId28"/>
    <p:sldId id="284" r:id="rId29"/>
    <p:sldId id="283" r:id="rId30"/>
    <p:sldId id="285" r:id="rId31"/>
    <p:sldId id="286" r:id="rId32"/>
    <p:sldId id="287" r:id="rId33"/>
  </p:sldIdLst>
  <p:sldSz cx="12192000" cy="6858000"/>
  <p:notesSz cx="6858000" cy="9144000"/>
  <p:embeddedFontLst>
    <p:embeddedFont>
      <p:font typeface="Calibri Light" panose="020F0302020204030204" pitchFamily="34" charset="0"/>
      <p:regular r:id="rId34"/>
      <p: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E0034C4-0808-4E75-98D9-7DEB0EF0305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8"/>
            <p14:sldId id="269"/>
            <p14:sldId id="267"/>
            <p14:sldId id="270"/>
            <p14:sldId id="271"/>
            <p14:sldId id="272"/>
            <p14:sldId id="273"/>
            <p14:sldId id="274"/>
            <p14:sldId id="275"/>
            <p14:sldId id="277"/>
            <p14:sldId id="278"/>
            <p14:sldId id="276"/>
            <p14:sldId id="279"/>
            <p14:sldId id="280"/>
            <p14:sldId id="281"/>
            <p14:sldId id="282"/>
            <p14:sldId id="284"/>
            <p14:sldId id="283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1C03A-A202-4060-980C-D2A8BCE83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3DC0E-938D-42AB-A264-1384A9DDD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80EBD-57CD-4808-87CD-A13E4094F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12749-6265-4F2A-9DEA-47FCED354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A9E1D-1DB5-4786-AC87-88B13EB05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5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1749A-4860-4554-B893-06421D56F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667D2-737C-459B-ACCF-C128B5A37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82993-358C-4056-8CBD-417F0AB1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3869D-E5A4-448E-81E6-1251E303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6705E-493B-4580-BA30-BB418C5C2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5628C-2B9E-4B7B-86B3-7595B80B3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E404E-831D-4501-9ABC-D6FBBD0B6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AFAE4-8BB3-456F-AD32-8F030147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A61C1-BA39-41E1-8801-F4C6503FE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7DD0D-C878-4EB5-BA74-885917EFF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79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A2B1-A684-450B-9A7E-AD064A89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257CB-82F4-4AC0-BB89-82FA120EF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D2C19-6485-4B87-9CE2-94D1E9EEE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F1D1C-692C-482D-BBF4-B7ECC5CF6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F4764-D8DC-42A8-ADC9-8E493D0C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AA282-8800-4A11-B8F1-7EB66BD0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9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CB119-F0D9-4C82-90C1-7A308188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892BD-1633-493C-8CCF-14D78C111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AFD11-F468-4BFB-A38B-0B9E84350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446428-3B46-41EC-AB4F-811F66C8FD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5E3CB9-86D2-480E-A20E-3C1CE6533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0A7909-A8B7-4EBD-8587-B7E9C0470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35935E-3856-4698-B1F9-804923A6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0349BA-5CF4-4582-8A5F-C6BE1A852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25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22C0-7E4B-4FE8-82AF-F09269553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22DD4-17F0-41BD-8242-ABE7B351D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939770-67F8-4315-B854-BAB67F63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B9A0DA-53D2-4907-A5E7-B2A59645F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6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508E0-12C8-4898-A4A8-D2A6E1C0B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1AC9A3-D020-49FD-B08B-4D7D73B1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F439A-3602-4DC5-8338-CD70B7D55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3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27854-1C24-471F-AAC4-4EBAF2E19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165DE-18C3-424E-B368-028A074CD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9F2A8-E41F-4D7C-9661-CF578F9D9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38755-C263-4C10-8DDE-6B2A1CF1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81C05-D133-4F0D-8B9C-E667F2954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9CFE8-3ED9-4D11-98B6-FCD91F8B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93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64508-7070-46C0-9567-9A5A86A0C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0EFC0A-3700-4D84-8E37-D9EB788A74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ED4A6-3D18-4E78-839A-C5CEB0579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D9406-78E5-456B-91AC-9213EBD53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E9C3A-5127-406E-AA1E-C73B0617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E48CE-D425-4AD9-A1E9-6471AF5A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53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ACA07-2856-481B-BDA0-6166C59AB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8F1E62-47ED-4137-9431-E11B01880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E7674-F3FD-4ACD-AC7B-E8FF5AB9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C5B4B-A535-4D3D-B035-2C27BC4E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7C309-1E72-4C34-9D49-1EC888E8B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0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F44917-680D-44B1-9B69-EBA2F95F84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801B33-0326-4F5E-8CA7-B0A2E9FB9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49ABB-2D99-4536-810A-807F9ABFC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707A7-5A04-427D-AA83-9BB20EC94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B8C3C-34C6-42AF-AEC3-5E1D97023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1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002FAE-A28B-458F-A1D6-E72FB4E29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86AA1-C145-4C1F-A3AF-DBCD3617E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FB769-17B9-4E1A-BD81-48E8B908E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F41F0-A8A3-42BE-82EA-84E6C66E050E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36C09-6612-4231-B739-1861F537F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D7E16-5CC3-4EA5-A09A-5CD3EFCF6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A3B73-C261-45C9-A433-50A514A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5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5BF36-299E-46C2-A420-A0B05AB2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Viable System Model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41B1521A-A3E0-4856-B1B8-A2523032198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2" b="11562"/>
          <a:stretch>
            <a:fillRect/>
          </a:stretch>
        </p:blipFill>
        <p:spPr>
          <a:xfrm>
            <a:off x="5024092" y="995363"/>
            <a:ext cx="6172200" cy="4873625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1BB7B36-368B-4D1F-A5D5-95FD35ADF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 better way to build organizations?</a:t>
            </a:r>
          </a:p>
        </p:txBody>
      </p:sp>
    </p:spTree>
    <p:extLst>
      <p:ext uri="{BB962C8B-B14F-4D97-AF65-F5344CB8AC3E}">
        <p14:creationId xmlns:p14="http://schemas.microsoft.com/office/powerpoint/2010/main" val="4236841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DF73E-5EEC-457F-A2A7-255B48D4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Viable System Mode</a:t>
            </a:r>
            <a:r>
              <a:rPr lang="en-US" dirty="0"/>
              <a:t>l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67A8325-FFCD-41AF-8029-9AA14C2ABC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68EDE-65DF-40CF-994B-06CCAC2AE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Stafford Beer sought laws of organization.  From this search he built the Viable System Model.</a:t>
            </a:r>
          </a:p>
        </p:txBody>
      </p:sp>
    </p:spTree>
    <p:extLst>
      <p:ext uri="{BB962C8B-B14F-4D97-AF65-F5344CB8AC3E}">
        <p14:creationId xmlns:p14="http://schemas.microsoft.com/office/powerpoint/2010/main" val="1948217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604C1-B236-44E0-AF71-27134CEE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Bureaucracy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DFDA1-5A23-40D6-8EB0-C3E041311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Max Weber, German sociologist, thought bureaucracy most efficient, best system for human </a:t>
            </a:r>
            <a:r>
              <a:rPr lang="en-US" sz="2000" dirty="0" err="1"/>
              <a:t>labour</a:t>
            </a:r>
            <a:r>
              <a:rPr lang="en-US" sz="2000" dirty="0"/>
              <a:t>. 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026041C-1FAC-4FE2-B8AE-89A576964C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6" b="211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840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023A5-C1E9-4479-A0F7-A1DA61336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Bureaucracy becomes black.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FAD64-6E5B-4F4F-B18C-C435CED7A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Most here have worked for large bureaucracies. Many now think of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absurdity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 wastefulness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 ineffectiveness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inflexibility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0351542-0E79-42D2-AF5B-3E4FFB4818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r="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141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FC337-386B-4ACF-97DD-3E884E0D5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Death of a bureaucrat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6B3BA91-E2B5-4180-ACEC-3B38654B0F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7" r="12007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AFB10-07A2-457B-A933-6C7B7DCE1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Absurdity of bureaucracy</a:t>
            </a:r>
          </a:p>
          <a:p>
            <a:r>
              <a:rPr lang="en-US" sz="2000" dirty="0"/>
              <a:t>1966 Cuban film</a:t>
            </a:r>
          </a:p>
          <a:p>
            <a:r>
              <a:rPr lang="en-US" sz="2000" dirty="0"/>
              <a:t>Dead man can’t be buried unless he signs a note to permit it. </a:t>
            </a:r>
          </a:p>
        </p:txBody>
      </p:sp>
    </p:spTree>
    <p:extLst>
      <p:ext uri="{BB962C8B-B14F-4D97-AF65-F5344CB8AC3E}">
        <p14:creationId xmlns:p14="http://schemas.microsoft.com/office/powerpoint/2010/main" val="426369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E8EC-F5AF-4AE0-ABA8-6BA738A1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Information organization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38341-9DE5-4426-B29E-328640ADE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Resilience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Speed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Adaptability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4754CC7-7882-4D3D-95CB-1E6A8931278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9" r="143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993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B685B-F3E3-4D21-BFE8-AD807035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Peter Drucker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5570D41-19A9-4F93-8D48-9CFD7CB4AF5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4" r="20624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D788E-4B3F-43EB-8C38-80A714F18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Old organizations based upon energy flows. New organizations based upon information flows. </a:t>
            </a:r>
          </a:p>
        </p:txBody>
      </p:sp>
    </p:spTree>
    <p:extLst>
      <p:ext uri="{BB962C8B-B14F-4D97-AF65-F5344CB8AC3E}">
        <p14:creationId xmlns:p14="http://schemas.microsoft.com/office/powerpoint/2010/main" val="450128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9FB66-DDBA-4222-A7FC-53A20B139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Denis </a:t>
            </a:r>
            <a:r>
              <a:rPr lang="en-US" b="1" dirty="0" err="1">
                <a:solidFill>
                  <a:srgbClr val="FF0000"/>
                </a:solidFill>
              </a:rPr>
              <a:t>Papin</a:t>
            </a:r>
            <a:r>
              <a:rPr lang="en-US" b="1" dirty="0">
                <a:solidFill>
                  <a:srgbClr val="FF0000"/>
                </a:solidFill>
              </a:rPr>
              <a:t> Steam engine 1680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7A92737-6919-4FE5-8479-B98182C0E4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" r="4351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9C0E1-A004-4A24-87F3-E959F3FC5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Bureacratic</a:t>
            </a:r>
            <a:r>
              <a:rPr lang="en-US" sz="2000" dirty="0"/>
              <a:t> model started with steam engine.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B88BE8-89FF-4B77-8633-7B4D54E69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47" y="2724909"/>
            <a:ext cx="4035278" cy="628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40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B2D88-6232-4E8A-9075-87EA211B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Von </a:t>
            </a:r>
            <a:r>
              <a:rPr lang="en-US" b="1" dirty="0" err="1">
                <a:solidFill>
                  <a:srgbClr val="FF0000"/>
                </a:solidFill>
              </a:rPr>
              <a:t>Bertallanfy</a:t>
            </a:r>
            <a:r>
              <a:rPr lang="en-US" b="1" dirty="0">
                <a:solidFill>
                  <a:srgbClr val="FF0000"/>
                </a:solidFill>
              </a:rPr>
              <a:t> Systems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7954E9E-538C-493B-A984-6D1EC21AF4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r="120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DD84B-3C8E-4BC9-A695-C586A97BA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Then came a new paradigm: information, based upon biological models. Ludwig von </a:t>
            </a:r>
            <a:r>
              <a:rPr lang="en-US" sz="2000" dirty="0" err="1"/>
              <a:t>Bertalanffy</a:t>
            </a:r>
            <a:r>
              <a:rPr lang="en-US" sz="2000" dirty="0"/>
              <a:t> studied this. </a:t>
            </a:r>
          </a:p>
        </p:txBody>
      </p:sp>
    </p:spTree>
    <p:extLst>
      <p:ext uri="{BB962C8B-B14F-4D97-AF65-F5344CB8AC3E}">
        <p14:creationId xmlns:p14="http://schemas.microsoft.com/office/powerpoint/2010/main" val="2115749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4E085-1148-49B0-95D3-B6E04097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Frijtoff</a:t>
            </a:r>
            <a:r>
              <a:rPr lang="en-US" dirty="0"/>
              <a:t> Capra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C41528C-A042-4958-98EF-CDD5FDFBDA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521F9-1C03-4858-A3DA-FA7D0C042DF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“All living systems are networks” </a:t>
            </a:r>
          </a:p>
        </p:txBody>
      </p:sp>
    </p:spTree>
    <p:extLst>
      <p:ext uri="{BB962C8B-B14F-4D97-AF65-F5344CB8AC3E}">
        <p14:creationId xmlns:p14="http://schemas.microsoft.com/office/powerpoint/2010/main" val="114119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83F24-7B5F-4599-8FB7-2F05A74C7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Buckminster Fulle</a:t>
            </a:r>
            <a:r>
              <a:rPr lang="en-US" dirty="0"/>
              <a:t>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9B5AEC1-E638-47EB-8DD6-AF776C6B859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46" t="-427" r="-3906" b="-1189"/>
          <a:stretch/>
        </p:blipFill>
        <p:spPr>
          <a:xfrm>
            <a:off x="5671930" y="304800"/>
            <a:ext cx="5473147" cy="496956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C4843-589C-42AD-AF08-0C681A393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dirty="0"/>
              <a:t>All Systems are </a:t>
            </a:r>
            <a:r>
              <a:rPr lang="en-US" sz="2000" dirty="0" err="1"/>
              <a:t>polyhedra</a:t>
            </a:r>
            <a:r>
              <a:rPr lang="en-US" sz="2000" dirty="0"/>
              <a:t>, said Buckminster Fuller.. </a:t>
            </a:r>
          </a:p>
          <a:p>
            <a:endParaRPr lang="en-US" sz="2000" dirty="0"/>
          </a:p>
          <a:p>
            <a:r>
              <a:rPr lang="en-US" sz="2000" dirty="0"/>
              <a:t>That means, rather than a 2 dimensional organization chart, we have a 3 dimensional one.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253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0AD4-89D3-4465-8D6B-7E7C2117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Alfred North Whitehead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7F6AA0A-F405-4C49-9C13-40246E14DC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t="13112" r="-3221" b="11351"/>
          <a:stretch/>
        </p:blipFill>
        <p:spPr>
          <a:xfrm>
            <a:off x="5234609" y="-112506"/>
            <a:ext cx="6253302" cy="724217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12138-5148-41AF-AC34-4BC645223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Science and the Modern World (1925), Whitehead stated that a new paradigm for seeing nature is coming to the fore: the organic view. Here every piece of a system is a replica of the whole. </a:t>
            </a:r>
          </a:p>
        </p:txBody>
      </p:sp>
    </p:spTree>
    <p:extLst>
      <p:ext uri="{BB962C8B-B14F-4D97-AF65-F5344CB8AC3E}">
        <p14:creationId xmlns:p14="http://schemas.microsoft.com/office/powerpoint/2010/main" val="3215202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367F8-4F05-4C27-89CA-709FBC19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Why bureaucracy fails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D4D0A67-3B8E-4D8D-83A0-8F0233B3BCE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" r="6659"/>
          <a:stretch>
            <a:fillRect/>
          </a:stretch>
        </p:blipFill>
        <p:spPr>
          <a:xfrm>
            <a:off x="4772025" y="1231925"/>
            <a:ext cx="6339102" cy="500541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54BB3-EB0E-4B9C-A85E-435BB0E6C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Complexity: </a:t>
            </a:r>
          </a:p>
          <a:p>
            <a:endParaRPr lang="en-US" sz="2000" dirty="0"/>
          </a:p>
          <a:p>
            <a:r>
              <a:rPr lang="en-US" sz="2000" dirty="0"/>
              <a:t>Two sources: </a:t>
            </a:r>
          </a:p>
          <a:p>
            <a:r>
              <a:rPr lang="en-US" sz="2000" dirty="0"/>
              <a:t>Environment (technological)</a:t>
            </a:r>
          </a:p>
          <a:p>
            <a:r>
              <a:rPr lang="en-US" sz="2000" dirty="0"/>
              <a:t>Inside (complexity to deal with environment)</a:t>
            </a:r>
          </a:p>
        </p:txBody>
      </p:sp>
    </p:spTree>
    <p:extLst>
      <p:ext uri="{BB962C8B-B14F-4D97-AF65-F5344CB8AC3E}">
        <p14:creationId xmlns:p14="http://schemas.microsoft.com/office/powerpoint/2010/main" val="1095363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4C138-876E-4D30-B37B-C68D69C5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Why bureaucracy fails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96FCA1A-F46A-42AC-8B88-6979671F183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r="2617"/>
          <a:stretch>
            <a:fillRect/>
          </a:stretch>
        </p:blipFill>
        <p:spPr>
          <a:xfrm>
            <a:off x="5183188" y="987425"/>
            <a:ext cx="5142498" cy="406056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CE732-3ED1-491C-A6DB-5A3121D51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D’Arcy Thompson, On Growth and Form</a:t>
            </a:r>
          </a:p>
          <a:p>
            <a:r>
              <a:rPr lang="en-US" dirty="0"/>
              <a:t>Problem of the giant ants.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58AD7D-E7C8-4B40-9985-18417FC50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976117"/>
            <a:ext cx="2625823" cy="414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95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F9317-1050-45FF-9178-7898A0406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Other drawback of bureaucracy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7FDA3C5-B5E1-4A83-9D9F-B673C39011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" r="2569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10679-1CFF-48B3-9C71-BBA94FA7F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To solve wicked problems, we need complex adaptive system</a:t>
            </a:r>
          </a:p>
        </p:txBody>
      </p:sp>
    </p:spTree>
    <p:extLst>
      <p:ext uri="{BB962C8B-B14F-4D97-AF65-F5344CB8AC3E}">
        <p14:creationId xmlns:p14="http://schemas.microsoft.com/office/powerpoint/2010/main" val="3166885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5FE2-C3EE-4503-B8E6-09E4F47D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Wicked Problems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8D20D66-52A1-4639-B038-9AAD887FE29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r="7764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902F3-178B-43BA-9AC5-E596C860E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Pollution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Food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Potable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Desertification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Warming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Drug crime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Terrorism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Cyberwarfare</a:t>
            </a:r>
          </a:p>
        </p:txBody>
      </p:sp>
    </p:spTree>
    <p:extLst>
      <p:ext uri="{BB962C8B-B14F-4D97-AF65-F5344CB8AC3E}">
        <p14:creationId xmlns:p14="http://schemas.microsoft.com/office/powerpoint/2010/main" val="1712166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B040-10B3-49BC-BF48-98F585177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Info versus energy based organization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C47A6F2-6BB3-49E2-9C52-65A1DE483F4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4" r="26614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86415-E58F-4847-B1C8-811364472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Energy based organization: top-down, command and control</a:t>
            </a:r>
          </a:p>
          <a:p>
            <a:endParaRPr lang="en-US" sz="2000" dirty="0"/>
          </a:p>
          <a:p>
            <a:r>
              <a:rPr lang="en-US" sz="2000" dirty="0"/>
              <a:t>Info based organization: network, local autonomy</a:t>
            </a:r>
          </a:p>
        </p:txBody>
      </p:sp>
    </p:spTree>
    <p:extLst>
      <p:ext uri="{BB962C8B-B14F-4D97-AF65-F5344CB8AC3E}">
        <p14:creationId xmlns:p14="http://schemas.microsoft.com/office/powerpoint/2010/main" val="1969330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6D0CA-7197-4126-B9D5-08C96F53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Viable System Model as Solution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D0135-2560-4874-88F2-78403724A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Beer designed an organization that would adapt and survive its environment. (cf. structural coupling – </a:t>
            </a:r>
            <a:r>
              <a:rPr lang="en-US" sz="2000" dirty="0" err="1"/>
              <a:t>Maturana</a:t>
            </a:r>
            <a:r>
              <a:rPr lang="en-US" sz="2000" dirty="0"/>
              <a:t> Varela). </a:t>
            </a:r>
          </a:p>
          <a:p>
            <a:r>
              <a:rPr lang="en-US" sz="2000" dirty="0"/>
              <a:t>Sought universal laws.</a:t>
            </a:r>
          </a:p>
          <a:p>
            <a:endParaRPr lang="en-US" sz="20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2622CD5-D783-4CC6-83AF-02E26EC01D9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4864789" y="832177"/>
            <a:ext cx="6956149" cy="5492638"/>
          </a:xfrm>
        </p:spPr>
      </p:pic>
    </p:spTree>
    <p:extLst>
      <p:ext uri="{BB962C8B-B14F-4D97-AF65-F5344CB8AC3E}">
        <p14:creationId xmlns:p14="http://schemas.microsoft.com/office/powerpoint/2010/main" val="2838975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F995F-219A-45CB-ACD8-07FDAC320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Complexity environment cycles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D9917-B8DD-4376-B21B-E19187ADA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dirty="0"/>
              <a:t>What has made the environment vastly more complex than in Weber’s time is this: Kondratieff Cycles of 50 years</a:t>
            </a:r>
            <a:r>
              <a:rPr lang="en-US" dirty="0"/>
              <a:t>.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4586C2C-4B8C-43B2-98DC-FB3F67CECE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7" t="-5878" r="-80" b="1"/>
          <a:stretch/>
        </p:blipFill>
        <p:spPr>
          <a:xfrm>
            <a:off x="4465982" y="1311965"/>
            <a:ext cx="7719575" cy="4489106"/>
          </a:xfrm>
        </p:spPr>
      </p:pic>
    </p:spTree>
    <p:extLst>
      <p:ext uri="{BB962C8B-B14F-4D97-AF65-F5344CB8AC3E}">
        <p14:creationId xmlns:p14="http://schemas.microsoft.com/office/powerpoint/2010/main" val="2399253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4430D-5D1E-400D-8F11-F86132CD7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Nikolai Kondratieff Joseph Schumpeter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72703E2-5381-4D21-89B3-02035E295F2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43" b="20543"/>
          <a:stretch>
            <a:fillRect/>
          </a:stretch>
        </p:blipFill>
        <p:spPr>
          <a:xfrm>
            <a:off x="5183188" y="987425"/>
            <a:ext cx="3311455" cy="261475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FEE82-7C75-4D5B-91E7-900793A85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343400" cy="3811588"/>
          </a:xfrm>
        </p:spPr>
        <p:txBody>
          <a:bodyPr>
            <a:normAutofit/>
          </a:bodyPr>
          <a:lstStyle/>
          <a:p>
            <a:r>
              <a:rPr lang="en-US" sz="2000" dirty="0"/>
              <a:t>Kondratieff discovered 50 year (long-term) economic boom and bust cycles. </a:t>
            </a:r>
          </a:p>
          <a:p>
            <a:r>
              <a:rPr lang="en-US" sz="2000" dirty="0"/>
              <a:t>Schumpeter: new technologies stimulated recovery.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E2879C-4D41-40E1-8344-1440C87A0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776870"/>
            <a:ext cx="5714290" cy="33333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27957D-92D9-4DB7-B739-7280715A9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990" y="3776870"/>
            <a:ext cx="285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97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365D6-31B7-471E-9B55-64CC50D7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Technology and Complexity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19DF7-4FCB-4134-AEFA-18257D911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/>
          <a:p>
            <a:r>
              <a:rPr lang="en-US" sz="2000" dirty="0"/>
              <a:t>New technologies, new complexity:</a:t>
            </a:r>
          </a:p>
          <a:p>
            <a:r>
              <a:rPr lang="en-US" sz="2000" dirty="0"/>
              <a:t>Moving parts:</a:t>
            </a:r>
          </a:p>
          <a:p>
            <a:r>
              <a:rPr lang="en-US" sz="2000" dirty="0"/>
              <a:t>Steam locomotive: c. 3,000</a:t>
            </a:r>
          </a:p>
          <a:p>
            <a:r>
              <a:rPr lang="en-US" sz="2000" dirty="0"/>
              <a:t>Car: c. 10,000</a:t>
            </a:r>
          </a:p>
          <a:p>
            <a:r>
              <a:rPr lang="en-US" sz="2000" dirty="0"/>
              <a:t>Computer:  Intel Chip: 100,000,000 transistors</a:t>
            </a:r>
          </a:p>
          <a:p>
            <a:r>
              <a:rPr lang="en-US" sz="2000" dirty="0"/>
              <a:t>Biotech: gene: 3.2 billion bases of DNA in human genome.</a:t>
            </a:r>
          </a:p>
          <a:p>
            <a:endParaRPr lang="en-US" dirty="0"/>
          </a:p>
          <a:p>
            <a:r>
              <a:rPr lang="en-US" dirty="0"/>
              <a:t>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0A7367D-2FC9-4F6B-85E2-2AE502E19BE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" r="66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4107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4DAE9-BFCA-45E1-8CCC-FF755BF5D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Beer’s Solution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60B0D7C-1384-4CE2-A0DC-4A94502800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6" t="231" r="1" b="11646"/>
          <a:stretch/>
        </p:blipFill>
        <p:spPr>
          <a:xfrm>
            <a:off x="5155096" y="251791"/>
            <a:ext cx="6200291" cy="561719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51461-BDF0-42C9-9876-8F9615B82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Viable System Model: what makes an organism  or organization survive? </a:t>
            </a:r>
          </a:p>
          <a:p>
            <a:endParaRPr lang="en-US" sz="2000" dirty="0"/>
          </a:p>
          <a:p>
            <a:r>
              <a:rPr lang="en-US" sz="2000" dirty="0"/>
              <a:t>Beer studies most complex information processing: human nervous system. </a:t>
            </a:r>
          </a:p>
        </p:txBody>
      </p:sp>
    </p:spTree>
    <p:extLst>
      <p:ext uri="{BB962C8B-B14F-4D97-AF65-F5344CB8AC3E}">
        <p14:creationId xmlns:p14="http://schemas.microsoft.com/office/powerpoint/2010/main" val="1627090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D165DC-DD40-46C6-931F-5B0535751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722687"/>
              </p:ext>
            </p:extLst>
          </p:nvPr>
        </p:nvGraphicFramePr>
        <p:xfrm>
          <a:off x="1311965" y="1073425"/>
          <a:ext cx="7938053" cy="50881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87848">
                  <a:extLst>
                    <a:ext uri="{9D8B030D-6E8A-4147-A177-3AD203B41FA5}">
                      <a16:colId xmlns:a16="http://schemas.microsoft.com/office/drawing/2014/main" val="2327424253"/>
                    </a:ext>
                  </a:extLst>
                </a:gridCol>
                <a:gridCol w="4550205">
                  <a:extLst>
                    <a:ext uri="{9D8B030D-6E8A-4147-A177-3AD203B41FA5}">
                      <a16:colId xmlns:a16="http://schemas.microsoft.com/office/drawing/2014/main" val="3271879313"/>
                    </a:ext>
                  </a:extLst>
                </a:gridCol>
              </a:tblGrid>
              <a:tr h="887897">
                <a:tc>
                  <a:txBody>
                    <a:bodyPr/>
                    <a:lstStyle/>
                    <a:p>
                      <a:r>
                        <a:rPr lang="en-US" dirty="0"/>
                        <a:t>Nervous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Viable System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499882"/>
                  </a:ext>
                </a:extLst>
              </a:tr>
              <a:tr h="1232094">
                <a:tc>
                  <a:txBody>
                    <a:bodyPr/>
                    <a:lstStyle/>
                    <a:p>
                      <a:r>
                        <a:rPr lang="en-US" dirty="0"/>
                        <a:t>1. Kinesthetic- Proprioceptive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51050"/>
                  </a:ext>
                </a:extLst>
              </a:tr>
              <a:tr h="742033">
                <a:tc>
                  <a:txBody>
                    <a:bodyPr/>
                    <a:lstStyle/>
                    <a:p>
                      <a:r>
                        <a:rPr lang="en-US" dirty="0"/>
                        <a:t>2. Limbic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Coordination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477711"/>
                  </a:ext>
                </a:extLst>
              </a:tr>
              <a:tr h="742033">
                <a:tc>
                  <a:txBody>
                    <a:bodyPr/>
                    <a:lstStyle/>
                    <a:p>
                      <a:r>
                        <a:rPr lang="en-US" dirty="0"/>
                        <a:t>3. Medulla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 Audit, Control, Resource Bargain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30753"/>
                  </a:ext>
                </a:extLst>
              </a:tr>
              <a:tr h="742033">
                <a:tc>
                  <a:txBody>
                    <a:bodyPr/>
                    <a:lstStyle/>
                    <a:p>
                      <a:r>
                        <a:rPr lang="en-US" dirty="0"/>
                        <a:t>4. </a:t>
                      </a:r>
                      <a:r>
                        <a:rPr lang="en-US" dirty="0" err="1"/>
                        <a:t>Diencephelon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 Future: connects control with 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76091"/>
                  </a:ext>
                </a:extLst>
              </a:tr>
              <a:tr h="742033">
                <a:tc>
                  <a:txBody>
                    <a:bodyPr/>
                    <a:lstStyle/>
                    <a:p>
                      <a:r>
                        <a:rPr lang="en-US" dirty="0"/>
                        <a:t>5. Neo-Cortex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 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07974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13412D-AD32-4743-8F84-9865FD760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1335" y="387626"/>
            <a:ext cx="7866891" cy="1162878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Nervous System – Viable System Model</a:t>
            </a:r>
          </a:p>
        </p:txBody>
      </p:sp>
    </p:spTree>
    <p:extLst>
      <p:ext uri="{BB962C8B-B14F-4D97-AF65-F5344CB8AC3E}">
        <p14:creationId xmlns:p14="http://schemas.microsoft.com/office/powerpoint/2010/main" val="4216494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7058F-A54B-462D-808D-1410A211F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Basic Unit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C884CB7-13C4-4B31-857C-65E3E5F47E3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t="-1869" r="3384" b="1804"/>
          <a:stretch/>
        </p:blipFill>
        <p:spPr>
          <a:xfrm>
            <a:off x="5062330" y="1166191"/>
            <a:ext cx="6705600" cy="48768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8097-5928-4992-A2E3-ED4B11071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a basic unit, the VSM has these five functions. The basic unit nests in higher units with the same five functions.</a:t>
            </a:r>
          </a:p>
        </p:txBody>
      </p:sp>
    </p:spTree>
    <p:extLst>
      <p:ext uri="{BB962C8B-B14F-4D97-AF65-F5344CB8AC3E}">
        <p14:creationId xmlns:p14="http://schemas.microsoft.com/office/powerpoint/2010/main" val="3808244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A4994-373F-4D31-BDAE-489A1678A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Concatenation (Fractal Russian dolls)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39C2BAF-CF58-46C9-81FC-61320B9FA4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49" t="4061" r="4696" b="4013"/>
          <a:stretch/>
        </p:blipFill>
        <p:spPr>
          <a:xfrm>
            <a:off x="4929809" y="556591"/>
            <a:ext cx="6175513" cy="56851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CD10B-312A-4C57-89BE-FDC396ADF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Viable Systems are like Russian dolls, or fractals. They contain like viable systems, which, in turn, contain like viable systems. </a:t>
            </a:r>
          </a:p>
        </p:txBody>
      </p:sp>
    </p:spTree>
    <p:extLst>
      <p:ext uri="{BB962C8B-B14F-4D97-AF65-F5344CB8AC3E}">
        <p14:creationId xmlns:p14="http://schemas.microsoft.com/office/powerpoint/2010/main" val="2994304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F553F-F44E-4145-BDAC-BCA008EE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F7A0E11-7B3E-4A09-9E28-2748A2608A9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67" t="13372" r="-643" b="3659"/>
          <a:stretch/>
        </p:blipFill>
        <p:spPr>
          <a:xfrm>
            <a:off x="4929809" y="993913"/>
            <a:ext cx="6546574" cy="563217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1F8BC-CCAA-4E90-BE89-59C7BEABA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Bureaucracy: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Mechanistic-Energetic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Top down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VSM: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Biological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Autonomous units, 3D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Fractal</a:t>
            </a:r>
          </a:p>
        </p:txBody>
      </p:sp>
    </p:spTree>
    <p:extLst>
      <p:ext uri="{BB962C8B-B14F-4D97-AF65-F5344CB8AC3E}">
        <p14:creationId xmlns:p14="http://schemas.microsoft.com/office/powerpoint/2010/main" val="1187578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C48C-8FC6-402D-B465-F8653925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6078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Information in VSM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AA2B04D-9DFE-4680-9AD2-7DF013274B8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-5537" r="19163" b="-4178"/>
          <a:stretch/>
        </p:blipFill>
        <p:spPr>
          <a:xfrm>
            <a:off x="5183188" y="987425"/>
            <a:ext cx="7008812" cy="534711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91974-0603-4649-ABBE-CCDD65C01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17983"/>
            <a:ext cx="3932237" cy="1987826"/>
          </a:xfrm>
        </p:spPr>
        <p:txBody>
          <a:bodyPr>
            <a:normAutofit/>
          </a:bodyPr>
          <a:lstStyle/>
          <a:p>
            <a:r>
              <a:rPr lang="en-US" sz="2000" dirty="0"/>
              <a:t>Ashby’s law: only information can absorb information. </a:t>
            </a:r>
          </a:p>
          <a:p>
            <a:r>
              <a:rPr lang="en-US" sz="2000" dirty="0"/>
              <a:t>So each side of an information exchange must have the same amount of information, the same variety. </a:t>
            </a:r>
          </a:p>
        </p:txBody>
      </p:sp>
    </p:spTree>
    <p:extLst>
      <p:ext uri="{BB962C8B-B14F-4D97-AF65-F5344CB8AC3E}">
        <p14:creationId xmlns:p14="http://schemas.microsoft.com/office/powerpoint/2010/main" val="2814432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F908D-2FFE-4951-BFB0-09B2D5D1B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Ashby’s Law of Requisite Variety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792FC-712F-44AD-8D33-3515239FE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9121D1F-7D04-425C-B780-DE2E46A3C30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" t="43595" r="1503" b="-9814"/>
          <a:stretch/>
        </p:blipFill>
        <p:spPr>
          <a:xfrm>
            <a:off x="5221357" y="633654"/>
            <a:ext cx="6041266" cy="6447045"/>
          </a:xfrm>
        </p:spPr>
      </p:pic>
    </p:spTree>
    <p:extLst>
      <p:ext uri="{BB962C8B-B14F-4D97-AF65-F5344CB8AC3E}">
        <p14:creationId xmlns:p14="http://schemas.microsoft.com/office/powerpoint/2010/main" val="100638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6E37D-1C79-486F-96C2-99AD1AE42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Some characteristics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551E831-0F53-4BC4-90B4-0AA492D554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" b="187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CC305-44AC-4D4E-A13F-6623894CF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VSM and information homeostasis.</a:t>
            </a:r>
          </a:p>
          <a:p>
            <a:r>
              <a:rPr lang="en-US" dirty="0"/>
              <a:t>Donella meadow’s bathtub analogy.</a:t>
            </a:r>
          </a:p>
          <a:p>
            <a:r>
              <a:rPr lang="en-US" dirty="0" err="1"/>
              <a:t>Atenuator</a:t>
            </a:r>
            <a:r>
              <a:rPr lang="en-US" dirty="0"/>
              <a:t>, Amplifier, </a:t>
            </a:r>
            <a:r>
              <a:rPr lang="en-US" dirty="0" err="1"/>
              <a:t>Tranducer</a:t>
            </a:r>
            <a:r>
              <a:rPr lang="en-US" dirty="0"/>
              <a:t>, Decision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37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BE7D7-286A-4E30-9ADB-47940B7A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Proof?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F020B-C9C7-417C-AFDC-090506F6B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49397" y="2544417"/>
            <a:ext cx="7045255" cy="3708884"/>
          </a:xfrm>
        </p:spPr>
        <p:txBody>
          <a:bodyPr>
            <a:normAutofit/>
          </a:bodyPr>
          <a:lstStyle/>
          <a:p>
            <a:r>
              <a:rPr lang="en-US" sz="2000" dirty="0"/>
              <a:t>Lack of independent study</a:t>
            </a:r>
          </a:p>
          <a:p>
            <a:r>
              <a:rPr lang="en-US" sz="2000" dirty="0"/>
              <a:t>Many case studies showing success of VSM</a:t>
            </a:r>
          </a:p>
          <a:p>
            <a:r>
              <a:rPr lang="en-US" sz="2000" dirty="0"/>
              <a:t>Can serve as diagnostic tool too. </a:t>
            </a:r>
          </a:p>
        </p:txBody>
      </p:sp>
    </p:spTree>
    <p:extLst>
      <p:ext uri="{BB962C8B-B14F-4D97-AF65-F5344CB8AC3E}">
        <p14:creationId xmlns:p14="http://schemas.microsoft.com/office/powerpoint/2010/main" val="961618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48CEE-2F63-463E-8961-8AEDA41F6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2698A-CD38-4A66-BAE6-7BC3AFD7E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6038090" cy="4303643"/>
          </a:xfrm>
        </p:spPr>
        <p:txBody>
          <a:bodyPr>
            <a:normAutofit/>
          </a:bodyPr>
          <a:lstStyle/>
          <a:p>
            <a:r>
              <a:rPr lang="en-US" sz="2000" dirty="0"/>
              <a:t>Stafford Beer</a:t>
            </a:r>
          </a:p>
          <a:p>
            <a:r>
              <a:rPr lang="en-US" sz="2000" dirty="0"/>
              <a:t>Patrick </a:t>
            </a:r>
            <a:r>
              <a:rPr lang="en-US" sz="2000" dirty="0" err="1"/>
              <a:t>Hoverstadt</a:t>
            </a:r>
            <a:endParaRPr lang="en-US" sz="2000" dirty="0"/>
          </a:p>
          <a:p>
            <a:r>
              <a:rPr lang="en-US" sz="2000" dirty="0"/>
              <a:t>Markus </a:t>
            </a:r>
            <a:r>
              <a:rPr lang="en-US" sz="2000" dirty="0" err="1"/>
              <a:t>Schwaninger</a:t>
            </a:r>
            <a:endParaRPr lang="en-US" sz="2000" dirty="0"/>
          </a:p>
          <a:p>
            <a:r>
              <a:rPr lang="en-US" sz="2000" dirty="0"/>
              <a:t>Edmund Malik</a:t>
            </a:r>
          </a:p>
          <a:p>
            <a:r>
              <a:rPr lang="en-US" sz="2000" dirty="0"/>
              <a:t>Raul </a:t>
            </a:r>
            <a:r>
              <a:rPr lang="en-US" sz="2000" dirty="0" err="1"/>
              <a:t>Espejo</a:t>
            </a:r>
            <a:endParaRPr lang="en-US" sz="2000" dirty="0"/>
          </a:p>
          <a:p>
            <a:r>
              <a:rPr lang="en-US" sz="2000" dirty="0"/>
              <a:t>Patrick </a:t>
            </a:r>
            <a:r>
              <a:rPr lang="en-US" sz="2000" dirty="0" err="1"/>
              <a:t>Lambertz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98950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D83C-B552-4848-B18B-39720800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Studies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5835DDF-31FD-4B4B-A385-A66F15091AC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4382140" y="987425"/>
            <a:ext cx="6973248" cy="550614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28FC0-9ACD-42E0-A76B-FD7A59F6E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Malik School of Management, St. Gallen University, Switzerland</a:t>
            </a:r>
          </a:p>
        </p:txBody>
      </p:sp>
    </p:spTree>
    <p:extLst>
      <p:ext uri="{BB962C8B-B14F-4D97-AF65-F5344CB8AC3E}">
        <p14:creationId xmlns:p14="http://schemas.microsoft.com/office/powerpoint/2010/main" val="4227512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694</Words>
  <Application>Microsoft Office PowerPoint</Application>
  <PresentationFormat>Widescreen</PresentationFormat>
  <Paragraphs>128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Calibri Light</vt:lpstr>
      <vt:lpstr>Calibri</vt:lpstr>
      <vt:lpstr>Arial</vt:lpstr>
      <vt:lpstr>Office Theme</vt:lpstr>
      <vt:lpstr>Viable System Model</vt:lpstr>
      <vt:lpstr>Viable System Model</vt:lpstr>
      <vt:lpstr>Bureaucracy</vt:lpstr>
      <vt:lpstr>Bureaucracy becomes black. </vt:lpstr>
      <vt:lpstr>Death of a bureaucrat</vt:lpstr>
      <vt:lpstr>Information organization</vt:lpstr>
      <vt:lpstr>Peter Drucker</vt:lpstr>
      <vt:lpstr>Denis Papin Steam engine 1680</vt:lpstr>
      <vt:lpstr>Von Bertallanfy Systems</vt:lpstr>
      <vt:lpstr>Frijtoff Capra </vt:lpstr>
      <vt:lpstr>Buckminster Fuller</vt:lpstr>
      <vt:lpstr>Alfred North Whitehead</vt:lpstr>
      <vt:lpstr>Why bureaucracy fails</vt:lpstr>
      <vt:lpstr>Why bureaucracy fails</vt:lpstr>
      <vt:lpstr>Other drawback of bureaucracy</vt:lpstr>
      <vt:lpstr>Wicked Problems</vt:lpstr>
      <vt:lpstr>Info versus energy based organization</vt:lpstr>
      <vt:lpstr>The Viable System Model as Solution</vt:lpstr>
      <vt:lpstr>Complexity environment cycles</vt:lpstr>
      <vt:lpstr>Nikolai Kondratieff Joseph Schumpeter</vt:lpstr>
      <vt:lpstr>Technology and Complexity</vt:lpstr>
      <vt:lpstr>Beer’s Solution</vt:lpstr>
      <vt:lpstr>PowerPoint Presentation</vt:lpstr>
      <vt:lpstr>Basic Unit</vt:lpstr>
      <vt:lpstr>Concatenation (Fractal Russian dolls)</vt:lpstr>
      <vt:lpstr>PowerPoint Presentation</vt:lpstr>
      <vt:lpstr>Information in VSM</vt:lpstr>
      <vt:lpstr>Ashby’s Law of Requisite Variety</vt:lpstr>
      <vt:lpstr>Some characteristics</vt:lpstr>
      <vt:lpstr>Proof?</vt:lpstr>
      <vt:lpstr>READING</vt:lpstr>
      <vt:lpstr>Studies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Viable System Model</dc:title>
  <dc:creator>John Coghlan</dc:creator>
  <cp:lastModifiedBy>John Coghlan</cp:lastModifiedBy>
  <cp:revision>29</cp:revision>
  <dcterms:created xsi:type="dcterms:W3CDTF">2017-09-29T04:19:23Z</dcterms:created>
  <dcterms:modified xsi:type="dcterms:W3CDTF">2017-09-29T10:33:30Z</dcterms:modified>
</cp:coreProperties>
</file>