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61"/>
  </p:notesMasterIdLst>
  <p:handoutMasterIdLst>
    <p:handoutMasterId r:id="rId62"/>
  </p:handoutMasterIdLst>
  <p:sldIdLst>
    <p:sldId id="259" r:id="rId2"/>
    <p:sldId id="262" r:id="rId3"/>
    <p:sldId id="342" r:id="rId4"/>
    <p:sldId id="344" r:id="rId5"/>
    <p:sldId id="343" r:id="rId6"/>
    <p:sldId id="327" r:id="rId7"/>
    <p:sldId id="370" r:id="rId8"/>
    <p:sldId id="321" r:id="rId9"/>
    <p:sldId id="257" r:id="rId10"/>
    <p:sldId id="329" r:id="rId11"/>
    <p:sldId id="258" r:id="rId12"/>
    <p:sldId id="319" r:id="rId13"/>
    <p:sldId id="270" r:id="rId14"/>
    <p:sldId id="333" r:id="rId15"/>
    <p:sldId id="371" r:id="rId16"/>
    <p:sldId id="337" r:id="rId17"/>
    <p:sldId id="346" r:id="rId18"/>
    <p:sldId id="318" r:id="rId19"/>
    <p:sldId id="263" r:id="rId20"/>
    <p:sldId id="358" r:id="rId21"/>
    <p:sldId id="357" r:id="rId22"/>
    <p:sldId id="362" r:id="rId23"/>
    <p:sldId id="360" r:id="rId24"/>
    <p:sldId id="323" r:id="rId25"/>
    <p:sldId id="277" r:id="rId26"/>
    <p:sldId id="365" r:id="rId27"/>
    <p:sldId id="361" r:id="rId28"/>
    <p:sldId id="364" r:id="rId29"/>
    <p:sldId id="374" r:id="rId30"/>
    <p:sldId id="331" r:id="rId31"/>
    <p:sldId id="273" r:id="rId32"/>
    <p:sldId id="354" r:id="rId33"/>
    <p:sldId id="367" r:id="rId34"/>
    <p:sldId id="368" r:id="rId35"/>
    <p:sldId id="369" r:id="rId36"/>
    <p:sldId id="366" r:id="rId37"/>
    <p:sldId id="309" r:id="rId38"/>
    <p:sldId id="376" r:id="rId39"/>
    <p:sldId id="297" r:id="rId40"/>
    <p:sldId id="300" r:id="rId41"/>
    <p:sldId id="284" r:id="rId42"/>
    <p:sldId id="283" r:id="rId43"/>
    <p:sldId id="260" r:id="rId44"/>
    <p:sldId id="330" r:id="rId45"/>
    <p:sldId id="339" r:id="rId46"/>
    <p:sldId id="348" r:id="rId47"/>
    <p:sldId id="295" r:id="rId48"/>
    <p:sldId id="375" r:id="rId49"/>
    <p:sldId id="298" r:id="rId50"/>
    <p:sldId id="377" r:id="rId51"/>
    <p:sldId id="271" r:id="rId52"/>
    <p:sldId id="286" r:id="rId53"/>
    <p:sldId id="345" r:id="rId54"/>
    <p:sldId id="296" r:id="rId55"/>
    <p:sldId id="379" r:id="rId56"/>
    <p:sldId id="359" r:id="rId57"/>
    <p:sldId id="378" r:id="rId58"/>
    <p:sldId id="332" r:id="rId59"/>
    <p:sldId id="380" r:id="rId6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8" autoAdjust="0"/>
    <p:restoredTop sz="94660" autoAdjust="0"/>
  </p:normalViewPr>
  <p:slideViewPr>
    <p:cSldViewPr snapToGrid="0">
      <p:cViewPr varScale="1">
        <p:scale>
          <a:sx n="68" d="100"/>
          <a:sy n="68" d="100"/>
        </p:scale>
        <p:origin x="1416" y="78"/>
      </p:cViewPr>
      <p:guideLst>
        <p:guide orient="horz" pos="2160"/>
        <p:guide pos="2880"/>
      </p:guideLst>
    </p:cSldViewPr>
  </p:slideViewPr>
  <p:outlineViewPr>
    <p:cViewPr>
      <p:scale>
        <a:sx n="33" d="100"/>
        <a:sy n="33" d="100"/>
      </p:scale>
      <p:origin x="0" y="-24258"/>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4" d="100"/>
          <a:sy n="54" d="100"/>
        </p:scale>
        <p:origin x="287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39E4730-E5C2-4833-9E06-4EDB7CA7C5B8}" type="datetimeFigureOut">
              <a:rPr lang="en-CA" smtClean="0"/>
              <a:t>2016-12-15</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3EFF9DB-96D2-4D7A-B2C5-086BD9816BB8}" type="slidenum">
              <a:rPr lang="en-CA" smtClean="0"/>
              <a:t>‹#›</a:t>
            </a:fld>
            <a:endParaRPr lang="en-CA"/>
          </a:p>
        </p:txBody>
      </p:sp>
    </p:spTree>
    <p:extLst>
      <p:ext uri="{BB962C8B-B14F-4D97-AF65-F5344CB8AC3E}">
        <p14:creationId xmlns:p14="http://schemas.microsoft.com/office/powerpoint/2010/main" val="9671189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1EC8EBDF-CD8A-4B0D-8F7C-EF0611AC0B6D}" type="datetimeFigureOut">
              <a:rPr lang="en-CA"/>
              <a:pPr>
                <a:defRPr/>
              </a:pPr>
              <a:t>2016-12-15</a:t>
            </a:fld>
            <a:endParaRPr lang="en-CA"/>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CA" noProof="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495CC9ED-41B6-44A5-A099-680CF54A59D1}" type="slidenum">
              <a:rPr lang="en-CA"/>
              <a:pPr>
                <a:defRPr/>
              </a:pPr>
              <a:t>‹#›</a:t>
            </a:fld>
            <a:endParaRPr lang="en-CA"/>
          </a:p>
        </p:txBody>
      </p:sp>
    </p:spTree>
    <p:extLst>
      <p:ext uri="{BB962C8B-B14F-4D97-AF65-F5344CB8AC3E}">
        <p14:creationId xmlns:p14="http://schemas.microsoft.com/office/powerpoint/2010/main" val="10584264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Alternative keyboards have not displaced QWERTY</a:t>
            </a:r>
          </a:p>
          <a:p>
            <a:pPr lvl="1"/>
            <a:r>
              <a:rPr lang="en-CA" dirty="0"/>
              <a:t>Because their is too much invested skill</a:t>
            </a:r>
          </a:p>
          <a:p>
            <a:r>
              <a:rPr lang="en-CA" dirty="0"/>
              <a:t>Reverse Polish notation, an alternative calculator input sequence, was invented to ease design of calculators</a:t>
            </a:r>
          </a:p>
          <a:p>
            <a:pPr lvl="1"/>
            <a:r>
              <a:rPr lang="en-CA" dirty="0"/>
              <a:t>It made them more difficult to use</a:t>
            </a:r>
          </a:p>
          <a:p>
            <a:r>
              <a:rPr lang="en-CA" dirty="0"/>
              <a:t>Apple Newton</a:t>
            </a:r>
          </a:p>
          <a:p>
            <a:pPr lvl="1"/>
            <a:r>
              <a:rPr lang="en-CA" dirty="0"/>
              <a:t>The first PDA.  Palm pilot subsequently succeeded.</a:t>
            </a:r>
          </a:p>
          <a:p>
            <a:r>
              <a:rPr lang="en-CA" dirty="0"/>
              <a:t>ISDN – The first Internet architecture</a:t>
            </a:r>
          </a:p>
          <a:p>
            <a:pPr lvl="1"/>
            <a:r>
              <a:rPr lang="en-CA" dirty="0"/>
              <a:t>World wasn't ready - needed www for explosive growth</a:t>
            </a:r>
          </a:p>
          <a:p>
            <a:pPr lvl="1"/>
            <a:r>
              <a:rPr lang="en-CA" dirty="0"/>
              <a:t>DSL provided much greater throughput but at much shorter range.</a:t>
            </a:r>
          </a:p>
          <a:p>
            <a:r>
              <a:rPr lang="en-CA" dirty="0"/>
              <a:t>Supersonic flight</a:t>
            </a:r>
          </a:p>
          <a:p>
            <a:pPr lvl="1"/>
            <a:r>
              <a:rPr lang="en-CA" dirty="0"/>
              <a:t>Too small, and economic and political bullying.</a:t>
            </a:r>
          </a:p>
          <a:p>
            <a:endParaRPr lang="en-CA" dirty="0"/>
          </a:p>
        </p:txBody>
      </p:sp>
      <p:sp>
        <p:nvSpPr>
          <p:cNvPr id="4" name="Slide Number Placeholder 3"/>
          <p:cNvSpPr>
            <a:spLocks noGrp="1"/>
          </p:cNvSpPr>
          <p:nvPr>
            <p:ph type="sldNum" sz="quarter" idx="10"/>
          </p:nvPr>
        </p:nvSpPr>
        <p:spPr/>
        <p:txBody>
          <a:bodyPr/>
          <a:lstStyle/>
          <a:p>
            <a:pPr>
              <a:defRPr/>
            </a:pPr>
            <a:fld id="{495CC9ED-41B6-44A5-A099-680CF54A59D1}" type="slidenum">
              <a:rPr lang="en-CA" smtClean="0"/>
              <a:pPr>
                <a:defRPr/>
              </a:pPr>
              <a:t>17</a:t>
            </a:fld>
            <a:endParaRPr lang="en-CA"/>
          </a:p>
        </p:txBody>
      </p:sp>
    </p:spTree>
    <p:extLst>
      <p:ext uri="{BB962C8B-B14F-4D97-AF65-F5344CB8AC3E}">
        <p14:creationId xmlns:p14="http://schemas.microsoft.com/office/powerpoint/2010/main" val="69430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Fundamentally, blockchain technology is enabling change of the infrastructure on which our modern economy is built. Join this session to learn how Blockchain will significantly impact the very basis of how your business is structured and services are delivered. Its impact will be at least as great as the introduction of the Internet in the 1990s. </a:t>
            </a:r>
            <a:br>
              <a:rPr lang="en-CA" dirty="0"/>
            </a:br>
            <a:endParaRPr lang="en-CA" dirty="0"/>
          </a:p>
        </p:txBody>
      </p:sp>
      <p:sp>
        <p:nvSpPr>
          <p:cNvPr id="4" name="Slide Number Placeholder 3"/>
          <p:cNvSpPr>
            <a:spLocks noGrp="1"/>
          </p:cNvSpPr>
          <p:nvPr>
            <p:ph type="sldNum" sz="quarter" idx="10"/>
          </p:nvPr>
        </p:nvSpPr>
        <p:spPr/>
        <p:txBody>
          <a:bodyPr/>
          <a:lstStyle/>
          <a:p>
            <a:pPr>
              <a:defRPr/>
            </a:pPr>
            <a:fld id="{495CC9ED-41B6-44A5-A099-680CF54A59D1}" type="slidenum">
              <a:rPr lang="en-CA" smtClean="0"/>
              <a:pPr>
                <a:defRPr/>
              </a:pPr>
              <a:t>25</a:t>
            </a:fld>
            <a:endParaRPr lang="en-CA"/>
          </a:p>
        </p:txBody>
      </p:sp>
    </p:spTree>
    <p:extLst>
      <p:ext uri="{BB962C8B-B14F-4D97-AF65-F5344CB8AC3E}">
        <p14:creationId xmlns:p14="http://schemas.microsoft.com/office/powerpoint/2010/main" val="154423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pPr>
              <a:defRPr/>
            </a:pPr>
            <a:fld id="{DC62E7DA-5928-4BFC-A7BE-9390E799D6B2}" type="datetimeFigureOut">
              <a:rPr lang="en-CA" smtClean="0"/>
              <a:pPr>
                <a:defRPr/>
              </a:pPr>
              <a:t>2016-12-15</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C7B0E1F6-C6F2-40BC-86DE-36220E945724}" type="slidenum">
              <a:rPr lang="en-CA" smtClean="0"/>
              <a:pPr>
                <a:defRPr/>
              </a:pPr>
              <a:t>‹#›</a:t>
            </a:fld>
            <a:endParaRPr lang="en-CA"/>
          </a:p>
        </p:txBody>
      </p:sp>
    </p:spTree>
    <p:extLst>
      <p:ext uri="{BB962C8B-B14F-4D97-AF65-F5344CB8AC3E}">
        <p14:creationId xmlns:p14="http://schemas.microsoft.com/office/powerpoint/2010/main" val="368744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fld id="{D76BC075-1915-4984-9A69-798E265E3AE9}" type="datetimeFigureOut">
              <a:rPr lang="en-CA" smtClean="0"/>
              <a:pPr>
                <a:defRPr/>
              </a:pPr>
              <a:t>2016-12-15</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C0393BF5-FE40-402B-B7DA-B615FA3384E0}" type="slidenum">
              <a:rPr lang="en-CA" smtClean="0"/>
              <a:pPr>
                <a:defRPr/>
              </a:pPr>
              <a:t>‹#›</a:t>
            </a:fld>
            <a:endParaRPr lang="en-CA"/>
          </a:p>
        </p:txBody>
      </p:sp>
    </p:spTree>
    <p:extLst>
      <p:ext uri="{BB962C8B-B14F-4D97-AF65-F5344CB8AC3E}">
        <p14:creationId xmlns:p14="http://schemas.microsoft.com/office/powerpoint/2010/main" val="32338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3B883C9-01FF-4B34-9632-C2A4F75D5EDF}" type="datetimeFigureOut">
              <a:rPr lang="en-CA" smtClean="0"/>
              <a:pPr>
                <a:defRPr/>
              </a:pPr>
              <a:t>2016-12-15</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6602BFAA-4CBF-435B-9F31-0BFD29CC803E}" type="slidenum">
              <a:rPr lang="en-CA" smtClean="0"/>
              <a:pPr>
                <a:defRPr/>
              </a:pPr>
              <a:t>‹#›</a:t>
            </a:fld>
            <a:endParaRPr lang="en-CA"/>
          </a:p>
        </p:txBody>
      </p:sp>
    </p:spTree>
    <p:extLst>
      <p:ext uri="{BB962C8B-B14F-4D97-AF65-F5344CB8AC3E}">
        <p14:creationId xmlns:p14="http://schemas.microsoft.com/office/powerpoint/2010/main" val="1895420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pPr>
              <a:defRPr/>
            </a:pPr>
            <a:fld id="{DEA631D4-5597-462F-A10A-B3C6D0D5EDDF}" type="datetimeFigureOut">
              <a:rPr lang="en-CA" smtClean="0"/>
              <a:pPr>
                <a:defRPr/>
              </a:pPr>
              <a:t>2016-12-15</a:t>
            </a:fld>
            <a:endParaRPr lang="en-CA"/>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CDEB1017-99D1-40E0-88B8-34785E16CAE6}" type="slidenum">
              <a:rPr lang="en-CA" smtClean="0"/>
              <a:pPr>
                <a:defRPr/>
              </a:pPr>
              <a:t>‹#›</a:t>
            </a:fld>
            <a:endParaRPr lang="en-CA"/>
          </a:p>
        </p:txBody>
      </p:sp>
    </p:spTree>
    <p:extLst>
      <p:ext uri="{BB962C8B-B14F-4D97-AF65-F5344CB8AC3E}">
        <p14:creationId xmlns:p14="http://schemas.microsoft.com/office/powerpoint/2010/main" val="373884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pPr>
              <a:defRPr/>
            </a:pPr>
            <a:fld id="{1BCEADDF-E085-4C4C-BB1C-BF7224D96651}" type="datetimeFigureOut">
              <a:rPr lang="en-CA" smtClean="0"/>
              <a:pPr>
                <a:defRPr/>
              </a:pPr>
              <a:t>2016-12-15</a:t>
            </a:fld>
            <a:endParaRPr lang="en-CA"/>
          </a:p>
        </p:txBody>
      </p:sp>
      <p:sp>
        <p:nvSpPr>
          <p:cNvPr id="8" name="Footer Placeholder 7"/>
          <p:cNvSpPr>
            <a:spLocks noGrp="1"/>
          </p:cNvSpPr>
          <p:nvPr>
            <p:ph type="ftr" sz="quarter" idx="11"/>
          </p:nvPr>
        </p:nvSpPr>
        <p:spPr/>
        <p:txBody>
          <a:bodyPr/>
          <a:lstStyle/>
          <a:p>
            <a:pPr>
              <a:defRPr/>
            </a:pPr>
            <a:endParaRPr lang="en-CA"/>
          </a:p>
        </p:txBody>
      </p:sp>
      <p:sp>
        <p:nvSpPr>
          <p:cNvPr id="9" name="Slide Number Placeholder 8"/>
          <p:cNvSpPr>
            <a:spLocks noGrp="1"/>
          </p:cNvSpPr>
          <p:nvPr>
            <p:ph type="sldNum" sz="quarter" idx="12"/>
          </p:nvPr>
        </p:nvSpPr>
        <p:spPr/>
        <p:txBody>
          <a:bodyPr/>
          <a:lstStyle/>
          <a:p>
            <a:pPr>
              <a:defRPr/>
            </a:pPr>
            <a:fld id="{B2B4121C-F6E2-43F5-928C-4CDA4B532495}" type="slidenum">
              <a:rPr lang="en-CA" smtClean="0"/>
              <a:pPr>
                <a:defRPr/>
              </a:pPr>
              <a:t>‹#›</a:t>
            </a:fld>
            <a:endParaRPr lang="en-CA"/>
          </a:p>
        </p:txBody>
      </p:sp>
    </p:spTree>
    <p:extLst>
      <p:ext uri="{BB962C8B-B14F-4D97-AF65-F5344CB8AC3E}">
        <p14:creationId xmlns:p14="http://schemas.microsoft.com/office/powerpoint/2010/main" val="3299361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pPr>
              <a:defRPr/>
            </a:pPr>
            <a:fld id="{9BCF9F6F-7FA0-4B3C-9507-01BDE5924738}" type="datetimeFigureOut">
              <a:rPr lang="en-CA" smtClean="0"/>
              <a:pPr>
                <a:defRPr/>
              </a:pPr>
              <a:t>2016-12-15</a:t>
            </a:fld>
            <a:endParaRPr lang="en-CA"/>
          </a:p>
        </p:txBody>
      </p:sp>
      <p:sp>
        <p:nvSpPr>
          <p:cNvPr id="4" name="Footer Placeholder 3"/>
          <p:cNvSpPr>
            <a:spLocks noGrp="1"/>
          </p:cNvSpPr>
          <p:nvPr>
            <p:ph type="ftr" sz="quarter" idx="11"/>
          </p:nvPr>
        </p:nvSpPr>
        <p:spPr/>
        <p:txBody>
          <a:bodyPr/>
          <a:lstStyle/>
          <a:p>
            <a:pPr>
              <a:defRPr/>
            </a:pPr>
            <a:endParaRPr lang="en-CA"/>
          </a:p>
        </p:txBody>
      </p:sp>
      <p:sp>
        <p:nvSpPr>
          <p:cNvPr id="5" name="Slide Number Placeholder 4"/>
          <p:cNvSpPr>
            <a:spLocks noGrp="1"/>
          </p:cNvSpPr>
          <p:nvPr>
            <p:ph type="sldNum" sz="quarter" idx="12"/>
          </p:nvPr>
        </p:nvSpPr>
        <p:spPr/>
        <p:txBody>
          <a:bodyPr/>
          <a:lstStyle/>
          <a:p>
            <a:pPr>
              <a:defRPr/>
            </a:pPr>
            <a:fld id="{40367BF1-450C-44D9-B4C5-591B183D4D5B}" type="slidenum">
              <a:rPr lang="en-CA" smtClean="0"/>
              <a:pPr>
                <a:defRPr/>
              </a:pPr>
              <a:t>‹#›</a:t>
            </a:fld>
            <a:endParaRPr lang="en-CA"/>
          </a:p>
        </p:txBody>
      </p:sp>
    </p:spTree>
    <p:extLst>
      <p:ext uri="{BB962C8B-B14F-4D97-AF65-F5344CB8AC3E}">
        <p14:creationId xmlns:p14="http://schemas.microsoft.com/office/powerpoint/2010/main" val="8742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9172AB5-5DFA-4EFE-9C8F-9432844CE419}" type="datetimeFigureOut">
              <a:rPr lang="en-CA" smtClean="0"/>
              <a:pPr>
                <a:defRPr/>
              </a:pPr>
              <a:t>2016-12-15</a:t>
            </a:fld>
            <a:endParaRPr lang="en-CA"/>
          </a:p>
        </p:txBody>
      </p:sp>
      <p:sp>
        <p:nvSpPr>
          <p:cNvPr id="3" name="Footer Placeholder 2"/>
          <p:cNvSpPr>
            <a:spLocks noGrp="1"/>
          </p:cNvSpPr>
          <p:nvPr>
            <p:ph type="ftr" sz="quarter" idx="11"/>
          </p:nvPr>
        </p:nvSpPr>
        <p:spPr/>
        <p:txBody>
          <a:bodyPr/>
          <a:lstStyle/>
          <a:p>
            <a:pPr>
              <a:defRPr/>
            </a:pPr>
            <a:endParaRPr lang="en-CA"/>
          </a:p>
        </p:txBody>
      </p:sp>
      <p:sp>
        <p:nvSpPr>
          <p:cNvPr id="4" name="Slide Number Placeholder 3"/>
          <p:cNvSpPr>
            <a:spLocks noGrp="1"/>
          </p:cNvSpPr>
          <p:nvPr>
            <p:ph type="sldNum" sz="quarter" idx="12"/>
          </p:nvPr>
        </p:nvSpPr>
        <p:spPr/>
        <p:txBody>
          <a:bodyPr/>
          <a:lstStyle/>
          <a:p>
            <a:pPr>
              <a:defRPr/>
            </a:pPr>
            <a:fld id="{7BE5F9A1-E5E9-427D-866F-7548903C3E78}" type="slidenum">
              <a:rPr lang="en-CA" smtClean="0"/>
              <a:pPr>
                <a:defRPr/>
              </a:pPr>
              <a:t>‹#›</a:t>
            </a:fld>
            <a:endParaRPr lang="en-CA"/>
          </a:p>
        </p:txBody>
      </p:sp>
    </p:spTree>
    <p:extLst>
      <p:ext uri="{BB962C8B-B14F-4D97-AF65-F5344CB8AC3E}">
        <p14:creationId xmlns:p14="http://schemas.microsoft.com/office/powerpoint/2010/main" val="1604694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6447BBC-A202-41A0-A8AB-8F3E34CFDA71}" type="datetimeFigureOut">
              <a:rPr lang="en-CA" smtClean="0"/>
              <a:pPr>
                <a:defRPr/>
              </a:pPr>
              <a:t>2016-12-15</a:t>
            </a:fld>
            <a:endParaRPr lang="en-CA"/>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D8C4BF09-5EA0-48AF-B380-7822271D7C6F}" type="slidenum">
              <a:rPr lang="en-CA" smtClean="0"/>
              <a:pPr>
                <a:defRPr/>
              </a:pPr>
              <a:t>‹#›</a:t>
            </a:fld>
            <a:endParaRPr lang="en-CA"/>
          </a:p>
        </p:txBody>
      </p:sp>
    </p:spTree>
    <p:extLst>
      <p:ext uri="{BB962C8B-B14F-4D97-AF65-F5344CB8AC3E}">
        <p14:creationId xmlns:p14="http://schemas.microsoft.com/office/powerpoint/2010/main" val="3980760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80557F0-A1F6-4B8E-9E3E-1D4700791C55}" type="datetimeFigureOut">
              <a:rPr lang="en-CA" smtClean="0"/>
              <a:pPr>
                <a:defRPr/>
              </a:pPr>
              <a:t>2016-12-15</a:t>
            </a:fld>
            <a:endParaRPr lang="en-CA"/>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F648420E-3E49-4FA8-9014-C8B1116D5C6B}" type="slidenum">
              <a:rPr lang="en-CA" smtClean="0"/>
              <a:pPr>
                <a:defRPr/>
              </a:pPr>
              <a:t>‹#›</a:t>
            </a:fld>
            <a:endParaRPr lang="en-CA"/>
          </a:p>
        </p:txBody>
      </p:sp>
    </p:spTree>
    <p:extLst>
      <p:ext uri="{BB962C8B-B14F-4D97-AF65-F5344CB8AC3E}">
        <p14:creationId xmlns:p14="http://schemas.microsoft.com/office/powerpoint/2010/main" val="394381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fld id="{452F3873-1077-4343-ACDF-CC45E124A31D}" type="datetimeFigureOut">
              <a:rPr lang="en-CA" smtClean="0"/>
              <a:pPr>
                <a:defRPr/>
              </a:pPr>
              <a:t>2016-12-15</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52597DBA-8413-4280-B406-8B5EAA7EA006}" type="slidenum">
              <a:rPr lang="en-CA" smtClean="0"/>
              <a:pPr>
                <a:defRPr/>
              </a:pPr>
              <a:t>‹#›</a:t>
            </a:fld>
            <a:endParaRPr lang="en-CA"/>
          </a:p>
        </p:txBody>
      </p:sp>
    </p:spTree>
    <p:extLst>
      <p:ext uri="{BB962C8B-B14F-4D97-AF65-F5344CB8AC3E}">
        <p14:creationId xmlns:p14="http://schemas.microsoft.com/office/powerpoint/2010/main" val="750064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pPr>
              <a:defRPr/>
            </a:pPr>
            <a:fld id="{CF2576BF-865D-466B-B0CA-32AECFE60E63}" type="datetimeFigureOut">
              <a:rPr lang="en-CA" smtClean="0"/>
              <a:pPr>
                <a:defRPr/>
              </a:pPr>
              <a:t>2016-12-15</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296AACCD-A1A0-4723-8947-8DDB47A49F0C}" type="slidenum">
              <a:rPr lang="en-CA" smtClean="0"/>
              <a:pPr>
                <a:defRPr/>
              </a:pPr>
              <a:t>‹#›</a:t>
            </a:fld>
            <a:endParaRPr lang="en-CA"/>
          </a:p>
        </p:txBody>
      </p:sp>
    </p:spTree>
    <p:extLst>
      <p:ext uri="{BB962C8B-B14F-4D97-AF65-F5344CB8AC3E}">
        <p14:creationId xmlns:p14="http://schemas.microsoft.com/office/powerpoint/2010/main" val="2766747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3DBD7262-C4BD-4CD1-9C17-19759B7A155C}" type="datetimeFigureOut">
              <a:rPr lang="en-CA" smtClean="0"/>
              <a:pPr>
                <a:defRPr/>
              </a:pPr>
              <a:t>2016-12-15</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29D6BFCB-8FB4-4ACD-81C0-9DD95EF203A7}" type="slidenum">
              <a:rPr lang="en-CA" smtClean="0"/>
              <a:pPr>
                <a:defRPr/>
              </a:pPr>
              <a:t>‹#›</a:t>
            </a:fld>
            <a:endParaRPr lang="en-CA"/>
          </a:p>
        </p:txBody>
      </p:sp>
    </p:spTree>
    <p:extLst>
      <p:ext uri="{BB962C8B-B14F-4D97-AF65-F5344CB8AC3E}">
        <p14:creationId xmlns:p14="http://schemas.microsoft.com/office/powerpoint/2010/main" val="14682505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eter.chapman2@sympatico.ca" TargetMode="External"/><Relationship Id="rId2" Type="http://schemas.openxmlformats.org/officeDocument/2006/relationships/hyperlink" Target="mailto:mackinnon.peter@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662609"/>
            <a:ext cx="6858000" cy="2756452"/>
          </a:xfrm>
        </p:spPr>
        <p:txBody>
          <a:bodyPr rtlCol="0">
            <a:normAutofit fontScale="90000"/>
          </a:bodyPr>
          <a:lstStyle/>
          <a:p>
            <a:pPr eaLnBrk="1" fontAlgn="auto" hangingPunct="1">
              <a:spcAft>
                <a:spcPts val="0"/>
              </a:spcAft>
              <a:defRPr/>
            </a:pPr>
            <a:r>
              <a:rPr lang="en-CA" sz="2700" dirty="0">
                <a:solidFill>
                  <a:schemeClr val="accent1">
                    <a:lumMod val="60000"/>
                    <a:lumOff val="40000"/>
                  </a:schemeClr>
                </a:solidFill>
                <a:latin typeface="Arial" panose="020B0604020202020204" pitchFamily="34" charset="0"/>
              </a:rPr>
              <a:t>Foresight Synergy Network</a:t>
            </a:r>
            <a:br>
              <a:rPr lang="en-CA" sz="2700" dirty="0">
                <a:latin typeface="Arial" panose="020B0604020202020204" pitchFamily="34" charset="0"/>
              </a:rPr>
            </a:br>
            <a:br>
              <a:rPr lang="en-CA" sz="2700" dirty="0">
                <a:latin typeface="Arial" panose="020B0604020202020204" pitchFamily="34" charset="0"/>
              </a:rPr>
            </a:br>
            <a:br>
              <a:rPr lang="en-CA" sz="2700" dirty="0">
                <a:latin typeface="Arial" panose="020B0604020202020204" pitchFamily="34" charset="0"/>
              </a:rPr>
            </a:br>
            <a:br>
              <a:rPr lang="en-CA" sz="2700" dirty="0">
                <a:latin typeface="Arial" panose="020B0604020202020204" pitchFamily="34" charset="0"/>
              </a:rPr>
            </a:br>
            <a:r>
              <a:rPr lang="en-CA" sz="4800" dirty="0">
                <a:latin typeface="Arial" panose="020B0604020202020204" pitchFamily="34" charset="0"/>
              </a:rPr>
              <a:t>Turning an Idea into Reality in the 21</a:t>
            </a:r>
            <a:r>
              <a:rPr lang="en-CA" sz="4800" baseline="30000" dirty="0">
                <a:latin typeface="Arial" panose="020B0604020202020204" pitchFamily="34" charset="0"/>
              </a:rPr>
              <a:t>st</a:t>
            </a:r>
            <a:r>
              <a:rPr lang="en-CA" sz="4800" dirty="0">
                <a:latin typeface="Arial" panose="020B0604020202020204" pitchFamily="34" charset="0"/>
              </a:rPr>
              <a:t> Century</a:t>
            </a:r>
            <a:endParaRPr lang="en-CA" sz="4800" dirty="0"/>
          </a:p>
        </p:txBody>
      </p:sp>
      <p:sp>
        <p:nvSpPr>
          <p:cNvPr id="5" name="Subtitle 4"/>
          <p:cNvSpPr>
            <a:spLocks noGrp="1"/>
          </p:cNvSpPr>
          <p:nvPr>
            <p:ph type="subTitle" idx="1"/>
          </p:nvPr>
        </p:nvSpPr>
        <p:spPr>
          <a:xfrm>
            <a:off x="1143000" y="3973098"/>
            <a:ext cx="6858000" cy="2666241"/>
          </a:xfrm>
        </p:spPr>
        <p:txBody>
          <a:bodyPr rtlCol="0">
            <a:normAutofit fontScale="92500" lnSpcReduction="20000"/>
          </a:bodyPr>
          <a:lstStyle/>
          <a:p>
            <a:pPr eaLnBrk="1" fontAlgn="auto" hangingPunct="1">
              <a:spcAft>
                <a:spcPts val="0"/>
              </a:spcAft>
              <a:buFont typeface="Arial" panose="020B0604020202020204" pitchFamily="34" charset="0"/>
              <a:buNone/>
              <a:defRPr/>
            </a:pPr>
            <a:r>
              <a:rPr lang="en-CA" dirty="0"/>
              <a:t>by</a:t>
            </a:r>
          </a:p>
          <a:p>
            <a:pPr eaLnBrk="1" fontAlgn="auto" hangingPunct="1">
              <a:spcAft>
                <a:spcPts val="0"/>
              </a:spcAft>
              <a:buFont typeface="Arial" panose="020B0604020202020204" pitchFamily="34" charset="0"/>
              <a:buNone/>
              <a:defRPr/>
            </a:pPr>
            <a:r>
              <a:rPr lang="en-CA" dirty="0"/>
              <a:t>Peter MacKinnon &amp; Peter Chapman</a:t>
            </a:r>
          </a:p>
          <a:p>
            <a:pPr eaLnBrk="1" fontAlgn="auto" hangingPunct="1">
              <a:spcAft>
                <a:spcPts val="0"/>
              </a:spcAft>
              <a:buFont typeface="Arial" panose="020B0604020202020204" pitchFamily="34" charset="0"/>
              <a:buNone/>
              <a:defRPr/>
            </a:pPr>
            <a:r>
              <a:rPr lang="en-CA" dirty="0"/>
              <a:t>Independent Researchers &amp; Business Advisors</a:t>
            </a:r>
          </a:p>
          <a:p>
            <a:pPr eaLnBrk="1" fontAlgn="auto" hangingPunct="1">
              <a:spcAft>
                <a:spcPts val="0"/>
              </a:spcAft>
              <a:buFont typeface="Arial" panose="020B0604020202020204" pitchFamily="34" charset="0"/>
              <a:buNone/>
              <a:defRPr/>
            </a:pPr>
            <a:r>
              <a:rPr lang="en-CA" dirty="0">
                <a:solidFill>
                  <a:schemeClr val="bg2">
                    <a:lumMod val="60000"/>
                    <a:lumOff val="40000"/>
                  </a:schemeClr>
                </a:solidFill>
              </a:rPr>
              <a:t>Email: </a:t>
            </a:r>
            <a:r>
              <a:rPr lang="en-CA" dirty="0">
                <a:solidFill>
                  <a:schemeClr val="bg2">
                    <a:lumMod val="60000"/>
                    <a:lumOff val="40000"/>
                  </a:schemeClr>
                </a:solidFill>
                <a:hlinkClick r:id="rId2"/>
              </a:rPr>
              <a:t>mackinnon.peter@gmail.com</a:t>
            </a:r>
            <a:r>
              <a:rPr lang="en-CA" dirty="0">
                <a:solidFill>
                  <a:schemeClr val="bg2">
                    <a:lumMod val="60000"/>
                    <a:lumOff val="40000"/>
                  </a:schemeClr>
                </a:solidFill>
              </a:rPr>
              <a:t>  </a:t>
            </a:r>
            <a:r>
              <a:rPr lang="en-CA" dirty="0"/>
              <a:t>&amp;</a:t>
            </a:r>
            <a:r>
              <a:rPr lang="en-CA" dirty="0">
                <a:solidFill>
                  <a:schemeClr val="bg2">
                    <a:lumMod val="60000"/>
                    <a:lumOff val="40000"/>
                  </a:schemeClr>
                </a:solidFill>
              </a:rPr>
              <a:t> </a:t>
            </a:r>
            <a:r>
              <a:rPr lang="en-CA" dirty="0">
                <a:solidFill>
                  <a:schemeClr val="bg2">
                    <a:lumMod val="60000"/>
                    <a:lumOff val="40000"/>
                  </a:schemeClr>
                </a:solidFill>
                <a:hlinkClick r:id="rId3"/>
              </a:rPr>
              <a:t>peter.chapman2@sympatico.ca</a:t>
            </a:r>
            <a:endParaRPr lang="en-CA" dirty="0">
              <a:solidFill>
                <a:schemeClr val="bg2">
                  <a:lumMod val="60000"/>
                  <a:lumOff val="40000"/>
                </a:schemeClr>
              </a:solidFill>
            </a:endParaRPr>
          </a:p>
          <a:p>
            <a:pPr eaLnBrk="1" fontAlgn="auto" hangingPunct="1">
              <a:spcAft>
                <a:spcPts val="0"/>
              </a:spcAft>
              <a:buFont typeface="Arial" panose="020B0604020202020204" pitchFamily="34" charset="0"/>
              <a:buNone/>
              <a:defRPr/>
            </a:pPr>
            <a:endParaRPr lang="en-CA" dirty="0">
              <a:solidFill>
                <a:schemeClr val="bg2">
                  <a:lumMod val="60000"/>
                  <a:lumOff val="40000"/>
                </a:schemeClr>
              </a:solidFill>
            </a:endParaRPr>
          </a:p>
          <a:p>
            <a:pPr eaLnBrk="1" fontAlgn="auto" hangingPunct="1">
              <a:spcAft>
                <a:spcPts val="0"/>
              </a:spcAft>
              <a:buFont typeface="Arial" panose="020B0604020202020204" pitchFamily="34" charset="0"/>
              <a:buNone/>
              <a:defRPr/>
            </a:pPr>
            <a:r>
              <a:rPr lang="en-CA" dirty="0">
                <a:solidFill>
                  <a:schemeClr val="accent1">
                    <a:lumMod val="60000"/>
                    <a:lumOff val="40000"/>
                  </a:schemeClr>
                </a:solidFill>
              </a:rPr>
              <a:t>Telfer School of Management</a:t>
            </a:r>
          </a:p>
          <a:p>
            <a:pPr eaLnBrk="1" fontAlgn="auto" hangingPunct="1">
              <a:spcAft>
                <a:spcPts val="0"/>
              </a:spcAft>
              <a:buFont typeface="Arial" panose="020B0604020202020204" pitchFamily="34" charset="0"/>
              <a:buNone/>
              <a:defRPr/>
            </a:pPr>
            <a:r>
              <a:rPr lang="en-CA" dirty="0">
                <a:solidFill>
                  <a:schemeClr val="accent1">
                    <a:lumMod val="60000"/>
                    <a:lumOff val="40000"/>
                  </a:schemeClr>
                </a:solidFill>
              </a:rPr>
              <a:t>University of Ottawa</a:t>
            </a:r>
          </a:p>
          <a:p>
            <a:pPr eaLnBrk="1" fontAlgn="auto" hangingPunct="1">
              <a:spcAft>
                <a:spcPts val="0"/>
              </a:spcAft>
              <a:buFont typeface="Arial" panose="020B0604020202020204" pitchFamily="34" charset="0"/>
              <a:buNone/>
              <a:defRPr/>
            </a:pPr>
            <a:r>
              <a:rPr lang="en-CA" dirty="0">
                <a:solidFill>
                  <a:schemeClr val="accent1">
                    <a:lumMod val="60000"/>
                    <a:lumOff val="40000"/>
                  </a:schemeClr>
                </a:solidFill>
              </a:rPr>
              <a:t>December 16, 2016</a:t>
            </a:r>
          </a:p>
          <a:p>
            <a:pPr eaLnBrk="1" fontAlgn="auto" hangingPunct="1">
              <a:spcAft>
                <a:spcPts val="0"/>
              </a:spcAft>
              <a:buFont typeface="Arial" panose="020B0604020202020204" pitchFamily="34" charset="0"/>
              <a:buNone/>
              <a:defRPr/>
            </a:pPr>
            <a:r>
              <a:rPr lang="en-CA" dirty="0"/>
              <a:t>  </a:t>
            </a:r>
          </a:p>
          <a:p>
            <a:pPr eaLnBrk="1" fontAlgn="auto" hangingPunct="1">
              <a:spcAft>
                <a:spcPts val="0"/>
              </a:spcAft>
              <a:buFont typeface="Arial" panose="020B0604020202020204" pitchFamily="34" charset="0"/>
              <a:buNone/>
              <a:defRPr/>
            </a:pPr>
            <a:endParaRPr lang="en-CA"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ctr" eaLnBrk="1" hangingPunct="1"/>
            <a:r>
              <a:rPr lang="en-CA" sz="4000" b="1" dirty="0">
                <a:solidFill>
                  <a:schemeClr val="accent1">
                    <a:lumMod val="60000"/>
                    <a:lumOff val="40000"/>
                  </a:schemeClr>
                </a:solidFill>
              </a:rPr>
              <a:t>Themes for discussion</a:t>
            </a:r>
          </a:p>
        </p:txBody>
      </p:sp>
      <p:sp>
        <p:nvSpPr>
          <p:cNvPr id="20482" name="Content Placeholder 2"/>
          <p:cNvSpPr>
            <a:spLocks noGrp="1"/>
          </p:cNvSpPr>
          <p:nvPr>
            <p:ph idx="1"/>
          </p:nvPr>
        </p:nvSpPr>
        <p:spPr/>
        <p:txBody>
          <a:bodyPr/>
          <a:lstStyle/>
          <a:p>
            <a:pPr eaLnBrk="1" hangingPunct="1"/>
            <a:r>
              <a:rPr lang="en-CA" sz="2400" dirty="0"/>
              <a:t> Then versus Now</a:t>
            </a:r>
          </a:p>
          <a:p>
            <a:r>
              <a:rPr lang="en-CA" sz="2400" dirty="0"/>
              <a:t>  Managing Ideas in a Technical Business</a:t>
            </a:r>
          </a:p>
          <a:p>
            <a:r>
              <a:rPr lang="en-US" sz="2400" dirty="0"/>
              <a:t>  </a:t>
            </a:r>
            <a:r>
              <a:rPr lang="en-CA" sz="2400" dirty="0"/>
              <a:t>Research, Development, Invention &amp; Innovation</a:t>
            </a:r>
          </a:p>
          <a:p>
            <a:pPr eaLnBrk="1" hangingPunct="1"/>
            <a:r>
              <a:rPr lang="en-CA" sz="2400" dirty="0"/>
              <a:t>  Disruptive Technologies &amp; Innovations</a:t>
            </a:r>
          </a:p>
          <a:p>
            <a:pPr eaLnBrk="1" hangingPunct="1"/>
            <a:r>
              <a:rPr lang="en-CA" sz="2400" dirty="0"/>
              <a:t>  Changing Business Models</a:t>
            </a:r>
          </a:p>
          <a:p>
            <a:r>
              <a:rPr lang="en-CA" sz="2400" dirty="0"/>
              <a:t>  R&amp;D to Create Product</a:t>
            </a:r>
          </a:p>
          <a:p>
            <a:r>
              <a:rPr lang="en-CA" sz="2400" dirty="0"/>
              <a:t>  Thoughts in Closing</a:t>
            </a:r>
          </a:p>
          <a:p>
            <a:pPr eaLnBrk="1" hangingPunct="1"/>
            <a:endParaRPr lang="en-CA" dirty="0"/>
          </a:p>
          <a:p>
            <a:pPr eaLnBrk="1" hangingPunct="1"/>
            <a:endParaRPr lang="en-CA" dirty="0"/>
          </a:p>
          <a:p>
            <a:pPr eaLnBrk="1" hangingPunct="1"/>
            <a:endParaRPr lang="en-CA" dirty="0"/>
          </a:p>
          <a:p>
            <a:pPr eaLnBrk="1" hangingPunct="1"/>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p:cNvSpPr>
          <p:nvPr>
            <p:ph type="title"/>
          </p:nvPr>
        </p:nvSpPr>
        <p:spPr>
          <a:xfrm>
            <a:off x="416859" y="365126"/>
            <a:ext cx="8256493" cy="1325563"/>
          </a:xfrm>
        </p:spPr>
        <p:txBody>
          <a:bodyPr>
            <a:normAutofit fontScale="90000"/>
          </a:bodyPr>
          <a:lstStyle/>
          <a:p>
            <a:r>
              <a:rPr lang="en-CA" sz="4000" b="1" dirty="0">
                <a:solidFill>
                  <a:schemeClr val="accent1">
                    <a:lumMod val="60000"/>
                    <a:lumOff val="40000"/>
                  </a:schemeClr>
                </a:solidFill>
              </a:rPr>
              <a:t>Then - 20th Century</a:t>
            </a:r>
            <a:br>
              <a:rPr lang="en-CA" sz="4000" b="1" dirty="0">
                <a:solidFill>
                  <a:schemeClr val="bg2">
                    <a:lumMod val="60000"/>
                    <a:lumOff val="40000"/>
                  </a:schemeClr>
                </a:solidFill>
              </a:rPr>
            </a:br>
            <a:r>
              <a:rPr lang="en-CA" sz="4000" b="1" dirty="0">
                <a:solidFill>
                  <a:schemeClr val="bg2">
                    <a:lumMod val="60000"/>
                    <a:lumOff val="40000"/>
                  </a:schemeClr>
                </a:solidFill>
              </a:rPr>
              <a:t>                          </a:t>
            </a:r>
            <a:r>
              <a:rPr lang="en-CA" sz="4000" b="1" dirty="0">
                <a:solidFill>
                  <a:srgbClr val="FF0000"/>
                </a:solidFill>
              </a:rPr>
              <a:t>versus</a:t>
            </a:r>
            <a:r>
              <a:rPr lang="en-CA" sz="4000" b="1" dirty="0">
                <a:solidFill>
                  <a:schemeClr val="bg2">
                    <a:lumMod val="60000"/>
                    <a:lumOff val="40000"/>
                  </a:schemeClr>
                </a:solidFill>
              </a:rPr>
              <a:t> </a:t>
            </a:r>
            <a:r>
              <a:rPr lang="en-CA" sz="4000" b="1" dirty="0">
                <a:solidFill>
                  <a:schemeClr val="accent1">
                    <a:lumMod val="60000"/>
                    <a:lumOff val="40000"/>
                  </a:schemeClr>
                </a:solidFill>
              </a:rPr>
              <a:t>Now - 21</a:t>
            </a:r>
            <a:r>
              <a:rPr lang="en-CA" sz="4000" b="1" baseline="30000" dirty="0">
                <a:solidFill>
                  <a:schemeClr val="accent1">
                    <a:lumMod val="60000"/>
                    <a:lumOff val="40000"/>
                  </a:schemeClr>
                </a:solidFill>
              </a:rPr>
              <a:t>st</a:t>
            </a:r>
            <a:r>
              <a:rPr lang="en-CA" sz="4000" b="1" dirty="0">
                <a:solidFill>
                  <a:schemeClr val="accent1">
                    <a:lumMod val="60000"/>
                    <a:lumOff val="40000"/>
                  </a:schemeClr>
                </a:solidFill>
              </a:rPr>
              <a:t> Century </a:t>
            </a:r>
            <a:br>
              <a:rPr lang="en-CA" b="1" dirty="0">
                <a:solidFill>
                  <a:schemeClr val="accent1">
                    <a:lumMod val="60000"/>
                    <a:lumOff val="40000"/>
                  </a:schemeClr>
                </a:solidFill>
              </a:rPr>
            </a:br>
            <a:r>
              <a:rPr lang="en-CA" b="1" dirty="0">
                <a:solidFill>
                  <a:schemeClr val="accent1">
                    <a:lumMod val="60000"/>
                    <a:lumOff val="40000"/>
                  </a:schemeClr>
                </a:solidFill>
              </a:rPr>
              <a:t>            e.g., </a:t>
            </a:r>
            <a:r>
              <a:rPr lang="en-CA" sz="3200" b="1" dirty="0">
                <a:solidFill>
                  <a:schemeClr val="accent1">
                    <a:lumMod val="60000"/>
                    <a:lumOff val="40000"/>
                  </a:schemeClr>
                </a:solidFill>
              </a:rPr>
              <a:t>what has changed in manufacturing</a:t>
            </a:r>
          </a:p>
        </p:txBody>
      </p:sp>
      <p:sp>
        <p:nvSpPr>
          <p:cNvPr id="76802" name="Rectangle 3"/>
          <p:cNvSpPr>
            <a:spLocks noGrp="1"/>
          </p:cNvSpPr>
          <p:nvPr>
            <p:ph idx="1"/>
          </p:nvPr>
        </p:nvSpPr>
        <p:spPr>
          <a:xfrm>
            <a:off x="524435" y="2027331"/>
            <a:ext cx="4155141" cy="4351338"/>
          </a:xfrm>
        </p:spPr>
        <p:txBody>
          <a:bodyPr>
            <a:normAutofit/>
          </a:bodyPr>
          <a:lstStyle/>
          <a:p>
            <a:r>
              <a:rPr lang="en-CA" sz="2000" dirty="0"/>
              <a:t>Industry creates products and sells the same product over a lifetime (e.g., 20 years)</a:t>
            </a:r>
          </a:p>
          <a:p>
            <a:r>
              <a:rPr lang="en-CA" sz="2000" dirty="0"/>
              <a:t>Manufacturing costs dominated by labour</a:t>
            </a:r>
          </a:p>
          <a:p>
            <a:r>
              <a:rPr lang="en-CA" sz="2000" dirty="0"/>
              <a:t>Room for many competitors</a:t>
            </a:r>
          </a:p>
          <a:p>
            <a:pPr lvl="1"/>
            <a:r>
              <a:rPr lang="en-CA" sz="1800" dirty="0"/>
              <a:t>Penetration can be limited by manufacturing and distribution capacity</a:t>
            </a:r>
          </a:p>
          <a:p>
            <a:r>
              <a:rPr lang="en-CA" sz="2000" dirty="0"/>
              <a:t>Innovative ideas considered a threat</a:t>
            </a:r>
          </a:p>
          <a:p>
            <a:r>
              <a:rPr lang="en-CA" sz="2000" dirty="0"/>
              <a:t>Products are typically tangible</a:t>
            </a:r>
          </a:p>
          <a:p>
            <a:endParaRPr lang="en-CA" sz="2000" dirty="0"/>
          </a:p>
        </p:txBody>
      </p:sp>
      <p:sp>
        <p:nvSpPr>
          <p:cNvPr id="76803" name="Rectangle 4"/>
          <p:cNvSpPr>
            <a:spLocks/>
          </p:cNvSpPr>
          <p:nvPr/>
        </p:nvSpPr>
        <p:spPr bwMode="auto">
          <a:xfrm>
            <a:off x="4972050" y="2027331"/>
            <a:ext cx="3701302" cy="4351338"/>
          </a:xfrm>
          <a:prstGeom prst="rect">
            <a:avLst/>
          </a:prstGeom>
          <a:noFill/>
          <a:ln w="9525">
            <a:noFill/>
            <a:miter lim="800000"/>
            <a:headEnd/>
            <a:tailEnd/>
          </a:ln>
        </p:spPr>
        <p:txBody>
          <a:bodyPr/>
          <a:lstStyle/>
          <a:p>
            <a:pPr marL="228600" indent="-228600" eaLnBrk="0" hangingPunct="0">
              <a:lnSpc>
                <a:spcPct val="90000"/>
              </a:lnSpc>
              <a:spcBef>
                <a:spcPts val="1000"/>
              </a:spcBef>
              <a:buFont typeface="Arial" charset="0"/>
              <a:buChar char="•"/>
            </a:pPr>
            <a:r>
              <a:rPr lang="en-CA" sz="2000" dirty="0">
                <a:latin typeface="Calibri" pitchFamily="34" charset="0"/>
              </a:rPr>
              <a:t>Industry creates products and sells the same product for 2 years</a:t>
            </a:r>
          </a:p>
          <a:p>
            <a:pPr marL="228600" indent="-228600" eaLnBrk="0" hangingPunct="0">
              <a:lnSpc>
                <a:spcPct val="90000"/>
              </a:lnSpc>
              <a:spcBef>
                <a:spcPts val="1000"/>
              </a:spcBef>
              <a:buFont typeface="Arial" charset="0"/>
              <a:buChar char="•"/>
            </a:pPr>
            <a:r>
              <a:rPr lang="en-CA" sz="2000" dirty="0">
                <a:latin typeface="Calibri" pitchFamily="34" charset="0"/>
              </a:rPr>
              <a:t>Manufacturing costs dominated by capital depreciation</a:t>
            </a:r>
          </a:p>
          <a:p>
            <a:pPr marL="228600" indent="-228600" eaLnBrk="0" hangingPunct="0">
              <a:lnSpc>
                <a:spcPct val="90000"/>
              </a:lnSpc>
              <a:spcBef>
                <a:spcPts val="1000"/>
              </a:spcBef>
              <a:buFont typeface="Arial" charset="0"/>
              <a:buChar char="•"/>
            </a:pPr>
            <a:r>
              <a:rPr lang="en-CA" sz="2000" dirty="0">
                <a:latin typeface="Calibri" pitchFamily="34" charset="0"/>
              </a:rPr>
              <a:t>Room for no competitors</a:t>
            </a:r>
          </a:p>
          <a:p>
            <a:pPr marL="685800" lvl="1" indent="-228600" eaLnBrk="0" hangingPunct="0">
              <a:lnSpc>
                <a:spcPct val="90000"/>
              </a:lnSpc>
              <a:spcBef>
                <a:spcPts val="500"/>
              </a:spcBef>
              <a:buFont typeface="Arial" charset="0"/>
              <a:buChar char="•"/>
            </a:pPr>
            <a:r>
              <a:rPr lang="en-CA" dirty="0">
                <a:latin typeface="Calibri" pitchFamily="34" charset="0"/>
              </a:rPr>
              <a:t>One manufacturer can flood the world due to massive, cheap mass production</a:t>
            </a:r>
          </a:p>
          <a:p>
            <a:pPr marL="228600" indent="-228600" eaLnBrk="0" hangingPunct="0">
              <a:lnSpc>
                <a:spcPct val="90000"/>
              </a:lnSpc>
              <a:spcBef>
                <a:spcPts val="1000"/>
              </a:spcBef>
              <a:buFont typeface="Arial" charset="0"/>
              <a:buChar char="•"/>
            </a:pPr>
            <a:r>
              <a:rPr lang="en-CA" sz="2000" dirty="0">
                <a:latin typeface="Calibri" pitchFamily="34" charset="0"/>
              </a:rPr>
              <a:t>Need lots of innovative ideas</a:t>
            </a:r>
          </a:p>
          <a:p>
            <a:pPr marL="228600" indent="-228600" eaLnBrk="0" hangingPunct="0">
              <a:lnSpc>
                <a:spcPct val="90000"/>
              </a:lnSpc>
              <a:spcBef>
                <a:spcPts val="1000"/>
              </a:spcBef>
              <a:buFont typeface="Arial" charset="0"/>
              <a:buChar char="•"/>
            </a:pPr>
            <a:r>
              <a:rPr lang="en-CA" sz="2000" dirty="0">
                <a:latin typeface="Calibri" pitchFamily="34" charset="0"/>
              </a:rPr>
              <a:t>Products are often soft</a:t>
            </a:r>
          </a:p>
          <a:p>
            <a:pPr marL="228600" indent="-228600" eaLnBrk="0" hangingPunct="0">
              <a:lnSpc>
                <a:spcPct val="90000"/>
              </a:lnSpc>
              <a:spcBef>
                <a:spcPts val="1000"/>
              </a:spcBef>
              <a:buFont typeface="Arial" charset="0"/>
              <a:buChar char="•"/>
            </a:pPr>
            <a:r>
              <a:rPr lang="en-US" sz="2000" dirty="0">
                <a:latin typeface="Calibri" pitchFamily="34" charset="0"/>
              </a:rPr>
              <a:t>Additive manufacturing &amp; the 4</a:t>
            </a:r>
            <a:r>
              <a:rPr lang="en-US" sz="2000" baseline="30000" dirty="0">
                <a:latin typeface="Calibri" pitchFamily="34" charset="0"/>
              </a:rPr>
              <a:t>th</a:t>
            </a:r>
            <a:r>
              <a:rPr lang="en-US" sz="2000" dirty="0">
                <a:latin typeface="Calibri" pitchFamily="34" charset="0"/>
              </a:rPr>
              <a:t> Industrial Age</a:t>
            </a:r>
            <a:endParaRPr lang="en-CA" sz="2000" dirty="0">
              <a:latin typeface="Calibri" pitchFamily="34" charset="0"/>
            </a:endParaRPr>
          </a:p>
        </p:txBody>
      </p:sp>
      <p:sp>
        <p:nvSpPr>
          <p:cNvPr id="2" name="TextBox 1"/>
          <p:cNvSpPr txBox="1"/>
          <p:nvPr/>
        </p:nvSpPr>
        <p:spPr>
          <a:xfrm>
            <a:off x="8673352" y="6488668"/>
            <a:ext cx="510013" cy="369332"/>
          </a:xfrm>
          <a:prstGeom prst="rect">
            <a:avLst/>
          </a:prstGeom>
          <a:noFill/>
        </p:spPr>
        <p:txBody>
          <a:bodyPr wrap="square" rtlCol="0">
            <a:spAutoFit/>
          </a:bodyPr>
          <a:lstStyle/>
          <a:p>
            <a:r>
              <a:rPr lang="en-CA" dirty="0"/>
              <a:t>PC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p:cNvSpPr>
          <p:nvPr>
            <p:ph type="title"/>
          </p:nvPr>
        </p:nvSpPr>
        <p:spPr/>
        <p:txBody>
          <a:bodyPr/>
          <a:lstStyle/>
          <a:p>
            <a:pPr algn="ctr"/>
            <a:r>
              <a:rPr lang="en-CA" sz="3600" b="1" dirty="0">
                <a:solidFill>
                  <a:schemeClr val="accent1">
                    <a:lumMod val="60000"/>
                    <a:lumOff val="40000"/>
                  </a:schemeClr>
                </a:solidFill>
              </a:rPr>
              <a:t>How we make things</a:t>
            </a:r>
            <a:br>
              <a:rPr lang="en-CA" b="1" dirty="0">
                <a:solidFill>
                  <a:schemeClr val="accent1">
                    <a:lumMod val="60000"/>
                    <a:lumOff val="40000"/>
                  </a:schemeClr>
                </a:solidFill>
              </a:rPr>
            </a:br>
            <a:r>
              <a:rPr lang="en-CA" b="1" dirty="0">
                <a:solidFill>
                  <a:schemeClr val="accent1">
                    <a:lumMod val="60000"/>
                    <a:lumOff val="40000"/>
                  </a:schemeClr>
                </a:solidFill>
              </a:rPr>
              <a:t> </a:t>
            </a:r>
            <a:r>
              <a:rPr lang="en-CA" sz="3200" b="1" dirty="0">
                <a:solidFill>
                  <a:schemeClr val="accent1">
                    <a:lumMod val="60000"/>
                    <a:lumOff val="40000"/>
                  </a:schemeClr>
                </a:solidFill>
              </a:rPr>
              <a:t>then                                          now</a:t>
            </a:r>
          </a:p>
        </p:txBody>
      </p:sp>
      <p:pic>
        <p:nvPicPr>
          <p:cNvPr id="78850" name="Picture 4" descr="Pick_and_place"/>
          <p:cNvPicPr>
            <a:picLocks noChangeAspect="1" noChangeArrowheads="1"/>
          </p:cNvPicPr>
          <p:nvPr/>
        </p:nvPicPr>
        <p:blipFill>
          <a:blip r:embed="rId2"/>
          <a:srcRect/>
          <a:stretch>
            <a:fillRect/>
          </a:stretch>
        </p:blipFill>
        <p:spPr bwMode="auto">
          <a:xfrm>
            <a:off x="5516563" y="4327525"/>
            <a:ext cx="2693987" cy="2317750"/>
          </a:xfrm>
          <a:prstGeom prst="rect">
            <a:avLst/>
          </a:prstGeom>
          <a:noFill/>
          <a:ln w="9525">
            <a:noFill/>
            <a:miter lim="800000"/>
            <a:headEnd/>
            <a:tailEnd/>
          </a:ln>
        </p:spPr>
      </p:pic>
      <p:pic>
        <p:nvPicPr>
          <p:cNvPr id="78851" name="Picture 5" descr="steel-mill"/>
          <p:cNvPicPr>
            <a:picLocks noChangeAspect="1" noChangeArrowheads="1"/>
          </p:cNvPicPr>
          <p:nvPr/>
        </p:nvPicPr>
        <p:blipFill>
          <a:blip r:embed="rId3"/>
          <a:srcRect/>
          <a:stretch>
            <a:fillRect/>
          </a:stretch>
        </p:blipFill>
        <p:spPr bwMode="auto">
          <a:xfrm>
            <a:off x="820738" y="2406650"/>
            <a:ext cx="3413125" cy="3686175"/>
          </a:xfrm>
          <a:prstGeom prst="rect">
            <a:avLst/>
          </a:prstGeom>
          <a:noFill/>
          <a:ln w="9525">
            <a:noFill/>
            <a:miter lim="800000"/>
            <a:headEnd/>
            <a:tailEnd/>
          </a:ln>
        </p:spPr>
      </p:pic>
      <p:pic>
        <p:nvPicPr>
          <p:cNvPr id="78852" name="Picture 6" descr="images"/>
          <p:cNvPicPr>
            <a:picLocks noChangeAspect="1" noChangeArrowheads="1"/>
          </p:cNvPicPr>
          <p:nvPr/>
        </p:nvPicPr>
        <p:blipFill>
          <a:blip r:embed="rId4"/>
          <a:srcRect/>
          <a:stretch>
            <a:fillRect/>
          </a:stretch>
        </p:blipFill>
        <p:spPr bwMode="auto">
          <a:xfrm>
            <a:off x="5499100" y="2319338"/>
            <a:ext cx="2728913" cy="17907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p:txBody>
          <a:bodyPr>
            <a:normAutofit/>
          </a:bodyPr>
          <a:lstStyle/>
          <a:p>
            <a:pPr algn="ctr"/>
            <a:r>
              <a:rPr lang="en-CA" sz="3600" b="1" dirty="0">
                <a:solidFill>
                  <a:schemeClr val="accent1">
                    <a:lumMod val="60000"/>
                    <a:lumOff val="40000"/>
                  </a:schemeClr>
                </a:solidFill>
              </a:rPr>
              <a:t>What has changed?</a:t>
            </a:r>
          </a:p>
        </p:txBody>
      </p:sp>
      <p:sp>
        <p:nvSpPr>
          <p:cNvPr id="77826" name="Rectangle 3"/>
          <p:cNvSpPr>
            <a:spLocks noGrp="1"/>
          </p:cNvSpPr>
          <p:nvPr>
            <p:ph idx="1"/>
          </p:nvPr>
        </p:nvSpPr>
        <p:spPr>
          <a:xfrm>
            <a:off x="628650" y="1825625"/>
            <a:ext cx="5511800" cy="4351338"/>
          </a:xfrm>
        </p:spPr>
        <p:txBody>
          <a:bodyPr/>
          <a:lstStyle/>
          <a:p>
            <a:r>
              <a:rPr lang="en-CA" dirty="0"/>
              <a:t>Globalization</a:t>
            </a:r>
          </a:p>
          <a:p>
            <a:r>
              <a:rPr lang="en-CA" dirty="0"/>
              <a:t>Automation in manufacturing</a:t>
            </a:r>
          </a:p>
          <a:p>
            <a:pPr lvl="1"/>
            <a:r>
              <a:rPr lang="en-CA" dirty="0"/>
              <a:t>Robots, pick and place machines etc.</a:t>
            </a:r>
          </a:p>
          <a:p>
            <a:r>
              <a:rPr lang="en-CA" dirty="0"/>
              <a:t>Semiconductors</a:t>
            </a:r>
          </a:p>
          <a:p>
            <a:pPr lvl="1"/>
            <a:r>
              <a:rPr lang="en-CA" dirty="0"/>
              <a:t>Ability to print massive logic circuits in volume production at very low cost</a:t>
            </a:r>
          </a:p>
          <a:p>
            <a:r>
              <a:rPr lang="en-CA" dirty="0"/>
              <a:t>Software/firmware</a:t>
            </a:r>
          </a:p>
          <a:p>
            <a:r>
              <a:rPr lang="en-CA" dirty="0"/>
              <a:t>Internet-empowered collaboration</a:t>
            </a:r>
          </a:p>
          <a:p>
            <a:r>
              <a:rPr lang="en-CA" dirty="0"/>
              <a:t>Emergence of autonomous systems</a:t>
            </a:r>
          </a:p>
          <a:p>
            <a:r>
              <a:rPr lang="en-CA" dirty="0"/>
              <a:t>Content rich broadband wireless communications</a:t>
            </a:r>
          </a:p>
          <a:p>
            <a:endParaRPr lang="en-CA" dirty="0"/>
          </a:p>
        </p:txBody>
      </p:sp>
      <p:pic>
        <p:nvPicPr>
          <p:cNvPr id="77827" name="Picture 4" descr="images"/>
          <p:cNvPicPr>
            <a:picLocks noChangeAspect="1" noChangeArrowheads="1"/>
          </p:cNvPicPr>
          <p:nvPr/>
        </p:nvPicPr>
        <p:blipFill>
          <a:blip r:embed="rId2"/>
          <a:srcRect/>
          <a:stretch>
            <a:fillRect/>
          </a:stretch>
        </p:blipFill>
        <p:spPr bwMode="auto">
          <a:xfrm>
            <a:off x="6246813" y="1825625"/>
            <a:ext cx="2728913" cy="1790700"/>
          </a:xfrm>
          <a:prstGeom prst="rect">
            <a:avLst/>
          </a:prstGeom>
          <a:noFill/>
          <a:ln w="9525">
            <a:noFill/>
            <a:miter lim="800000"/>
            <a:headEnd/>
            <a:tailEnd/>
          </a:ln>
        </p:spPr>
      </p:pic>
      <p:pic>
        <p:nvPicPr>
          <p:cNvPr id="77828" name="Picture 5" descr="Pick_and_place"/>
          <p:cNvPicPr>
            <a:picLocks noChangeAspect="1" noChangeArrowheads="1"/>
          </p:cNvPicPr>
          <p:nvPr/>
        </p:nvPicPr>
        <p:blipFill>
          <a:blip r:embed="rId3"/>
          <a:srcRect/>
          <a:stretch>
            <a:fillRect/>
          </a:stretch>
        </p:blipFill>
        <p:spPr bwMode="auto">
          <a:xfrm>
            <a:off x="6246813" y="4251325"/>
            <a:ext cx="2693987" cy="23177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238125" y="365125"/>
            <a:ext cx="8588375" cy="1325563"/>
          </a:xfrm>
        </p:spPr>
        <p:txBody>
          <a:bodyPr>
            <a:normAutofit/>
          </a:bodyPr>
          <a:lstStyle/>
          <a:p>
            <a:pPr algn="ctr"/>
            <a:r>
              <a:rPr lang="en-CA" sz="3600" b="1" dirty="0">
                <a:solidFill>
                  <a:schemeClr val="accent1">
                    <a:lumMod val="60000"/>
                    <a:lumOff val="40000"/>
                  </a:schemeClr>
                </a:solidFill>
              </a:rPr>
              <a:t>Managing ideas</a:t>
            </a:r>
          </a:p>
        </p:txBody>
      </p:sp>
      <p:pic>
        <p:nvPicPr>
          <p:cNvPr id="18435" name="Picture 3"/>
          <p:cNvPicPr>
            <a:picLocks noChangeAspect="1"/>
          </p:cNvPicPr>
          <p:nvPr/>
        </p:nvPicPr>
        <p:blipFill>
          <a:blip r:embed="rId2"/>
          <a:srcRect/>
          <a:stretch>
            <a:fillRect/>
          </a:stretch>
        </p:blipFill>
        <p:spPr bwMode="auto">
          <a:xfrm>
            <a:off x="0" y="1985963"/>
            <a:ext cx="9156700" cy="3027362"/>
          </a:xfrm>
          <a:prstGeom prst="rect">
            <a:avLst/>
          </a:prstGeom>
          <a:noFill/>
          <a:ln w="9525">
            <a:noFill/>
            <a:miter lim="800000"/>
            <a:headEnd/>
            <a:tailEnd/>
          </a:ln>
        </p:spPr>
      </p:pic>
      <p:sp>
        <p:nvSpPr>
          <p:cNvPr id="4" name="TextBox 3"/>
          <p:cNvSpPr txBox="1"/>
          <p:nvPr/>
        </p:nvSpPr>
        <p:spPr>
          <a:xfrm>
            <a:off x="8673352" y="6488668"/>
            <a:ext cx="510013" cy="369332"/>
          </a:xfrm>
          <a:prstGeom prst="rect">
            <a:avLst/>
          </a:prstGeom>
          <a:noFill/>
        </p:spPr>
        <p:txBody>
          <a:bodyPr wrap="square" rtlCol="0">
            <a:spAutoFit/>
          </a:bodyPr>
          <a:lstStyle/>
          <a:p>
            <a:r>
              <a:rPr lang="en-CA" dirty="0"/>
              <a:t>PM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Where do ideas come from?</a:t>
            </a:r>
            <a:br>
              <a:rPr lang="en-CA" sz="3600" b="1" dirty="0">
                <a:solidFill>
                  <a:schemeClr val="accent1">
                    <a:lumMod val="60000"/>
                    <a:lumOff val="40000"/>
                  </a:schemeClr>
                </a:solidFill>
              </a:rPr>
            </a:br>
            <a:r>
              <a:rPr lang="en-CA" sz="3600" b="1" dirty="0">
                <a:solidFill>
                  <a:schemeClr val="accent1">
                    <a:lumMod val="60000"/>
                    <a:lumOff val="40000"/>
                  </a:schemeClr>
                </a:solidFill>
              </a:rPr>
              <a:t>Often not the most obvious</a:t>
            </a:r>
          </a:p>
        </p:txBody>
      </p:sp>
      <p:sp>
        <p:nvSpPr>
          <p:cNvPr id="3" name="Content Placeholder 2"/>
          <p:cNvSpPr>
            <a:spLocks noGrp="1"/>
          </p:cNvSpPr>
          <p:nvPr>
            <p:ph idx="1"/>
          </p:nvPr>
        </p:nvSpPr>
        <p:spPr/>
        <p:txBody>
          <a:bodyPr/>
          <a:lstStyle/>
          <a:p>
            <a:r>
              <a:rPr lang="en-CA" dirty="0" err="1"/>
              <a:t>Strowger</a:t>
            </a:r>
            <a:r>
              <a:rPr lang="en-CA" dirty="0"/>
              <a:t>, a funeral director, created the automatic telephone switch because his competitor’s sister ran the telephone exchange</a:t>
            </a:r>
          </a:p>
          <a:p>
            <a:r>
              <a:rPr lang="en-CA" dirty="0"/>
              <a:t>Printed circuit technology was created to deal with a skills shortage in building radios using a chassis and wire</a:t>
            </a:r>
          </a:p>
          <a:p>
            <a:r>
              <a:rPr lang="en-CA" dirty="0"/>
              <a:t>The cavity magnetron was created for WWII radar, subsequently used in microwave ovens – ‘swords to ploughshares’</a:t>
            </a:r>
          </a:p>
          <a:p>
            <a:r>
              <a:rPr lang="en-CA" dirty="0"/>
              <a:t>Washing machines, dishwashers, vacuum cleaners, created to remove household chores  - the need drove the ideas</a:t>
            </a:r>
          </a:p>
          <a:p>
            <a:r>
              <a:rPr lang="en-CA" dirty="0"/>
              <a:t>The steam engine was created to pump water out of coal mines</a:t>
            </a:r>
          </a:p>
          <a:p>
            <a:pPr lvl="1"/>
            <a:r>
              <a:rPr lang="en-CA" dirty="0"/>
              <a:t>The railway locomotive and steamships then changed transportation forever</a:t>
            </a:r>
          </a:p>
          <a:p>
            <a:r>
              <a:rPr lang="en-CA" dirty="0"/>
              <a:t>Piped gas was originally introduced to facilitate street lighting</a:t>
            </a:r>
          </a:p>
        </p:txBody>
      </p:sp>
    </p:spTree>
    <p:extLst>
      <p:ext uri="{BB962C8B-B14F-4D97-AF65-F5344CB8AC3E}">
        <p14:creationId xmlns:p14="http://schemas.microsoft.com/office/powerpoint/2010/main" val="1936248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Research: what is it?</a:t>
            </a:r>
          </a:p>
        </p:txBody>
      </p:sp>
      <p:sp>
        <p:nvSpPr>
          <p:cNvPr id="3" name="Content Placeholder 2"/>
          <p:cNvSpPr>
            <a:spLocks noGrp="1"/>
          </p:cNvSpPr>
          <p:nvPr>
            <p:ph idx="1"/>
          </p:nvPr>
        </p:nvSpPr>
        <p:spPr>
          <a:xfrm>
            <a:off x="628650" y="2134907"/>
            <a:ext cx="7886700" cy="4351338"/>
          </a:xfrm>
        </p:spPr>
        <p:txBody>
          <a:bodyPr rtlCol="0">
            <a:normAutofit/>
          </a:bodyPr>
          <a:lstStyle/>
          <a:p>
            <a:pPr marL="0" indent="0" eaLnBrk="1" fontAlgn="auto" hangingPunct="1">
              <a:spcAft>
                <a:spcPts val="0"/>
              </a:spcAft>
              <a:buNone/>
              <a:defRPr/>
            </a:pPr>
            <a:r>
              <a:rPr lang="en-CA" b="1" dirty="0"/>
              <a:t>Research is defined as the creation of new knowledge and/or the use of existing knowledge in a new and creative way so as to generate new concepts, methodologies and understandings</a:t>
            </a:r>
          </a:p>
          <a:p>
            <a:pPr eaLnBrk="1" fontAlgn="auto" hangingPunct="1">
              <a:spcAft>
                <a:spcPts val="0"/>
              </a:spcAft>
              <a:buFont typeface="Arial" panose="020B0604020202020204" pitchFamily="34" charset="0"/>
              <a:buChar char="•"/>
              <a:defRPr/>
            </a:pPr>
            <a:r>
              <a:rPr lang="en-CA" dirty="0"/>
              <a:t>This could include synthesis and analysis of previous research to the extent that it leads to new and creative outcomes</a:t>
            </a:r>
          </a:p>
          <a:p>
            <a:pPr eaLnBrk="1" fontAlgn="auto" hangingPunct="1">
              <a:spcAft>
                <a:spcPts val="0"/>
              </a:spcAft>
              <a:buFont typeface="Arial" panose="020B0604020202020204" pitchFamily="34" charset="0"/>
              <a:buChar char="•"/>
              <a:defRPr/>
            </a:pPr>
            <a:r>
              <a:rPr lang="en-CA" dirty="0"/>
              <a:t>Research is classified into 3 broad categories of which the latter 2 are relevant to companies and product developers: basic, applied, and experimental development</a:t>
            </a:r>
          </a:p>
          <a:p>
            <a:pPr marL="0" indent="0" algn="r" eaLnBrk="1" fontAlgn="auto" hangingPunct="1">
              <a:spcAft>
                <a:spcPts val="0"/>
              </a:spcAft>
              <a:buFont typeface="Arial" panose="020B0604020202020204" pitchFamily="34" charset="0"/>
              <a:buNone/>
              <a:defRPr/>
            </a:pPr>
            <a:r>
              <a:rPr lang="en-CA" sz="1600" dirty="0"/>
              <a:t>Source: OECD </a:t>
            </a:r>
            <a:r>
              <a:rPr lang="en-CA" sz="1600" dirty="0" err="1"/>
              <a:t>Frascati</a:t>
            </a:r>
            <a:r>
              <a:rPr lang="en-CA" sz="1600" dirty="0"/>
              <a:t> Manual, 2002</a:t>
            </a:r>
          </a:p>
        </p:txBody>
      </p:sp>
      <p:sp>
        <p:nvSpPr>
          <p:cNvPr id="2" name="Rectangle 1"/>
          <p:cNvSpPr/>
          <p:nvPr/>
        </p:nvSpPr>
        <p:spPr>
          <a:xfrm>
            <a:off x="7785847" y="0"/>
            <a:ext cx="1358153" cy="20036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pic>
        <p:nvPicPr>
          <p:cNvPr id="5" name="Picture 3"/>
          <p:cNvPicPr>
            <a:picLocks noChangeAspect="1"/>
          </p:cNvPicPr>
          <p:nvPr/>
        </p:nvPicPr>
        <p:blipFill>
          <a:blip r:embed="rId2"/>
          <a:srcRect/>
          <a:stretch>
            <a:fillRect/>
          </a:stretch>
        </p:blipFill>
        <p:spPr bwMode="auto">
          <a:xfrm>
            <a:off x="7914502" y="183357"/>
            <a:ext cx="1096963" cy="16891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Research</a:t>
            </a:r>
            <a:r>
              <a:rPr lang="en-CA" sz="3600" b="1" dirty="0">
                <a:solidFill>
                  <a:schemeClr val="bg2">
                    <a:lumMod val="60000"/>
                    <a:lumOff val="40000"/>
                  </a:schemeClr>
                </a:solidFill>
              </a:rPr>
              <a:t> </a:t>
            </a:r>
            <a:r>
              <a:rPr lang="en-CA" sz="3600" b="1" dirty="0">
                <a:solidFill>
                  <a:schemeClr val="accent1">
                    <a:lumMod val="60000"/>
                    <a:lumOff val="40000"/>
                  </a:schemeClr>
                </a:solidFill>
              </a:rPr>
              <a:t>management</a:t>
            </a:r>
          </a:p>
        </p:txBody>
      </p:sp>
      <p:sp>
        <p:nvSpPr>
          <p:cNvPr id="61442" name="Content Placeholder 2"/>
          <p:cNvSpPr>
            <a:spLocks noGrp="1"/>
          </p:cNvSpPr>
          <p:nvPr>
            <p:ph idx="1"/>
          </p:nvPr>
        </p:nvSpPr>
        <p:spPr/>
        <p:txBody>
          <a:bodyPr/>
          <a:lstStyle/>
          <a:p>
            <a:pPr eaLnBrk="1" hangingPunct="1"/>
            <a:r>
              <a:rPr lang="en-CA" dirty="0"/>
              <a:t>Sets research goals and objectives on a project basis</a:t>
            </a:r>
          </a:p>
          <a:p>
            <a:r>
              <a:rPr lang="en-CA" dirty="0"/>
              <a:t>Assembles and manages a team of ‘smart creatives’</a:t>
            </a:r>
          </a:p>
          <a:p>
            <a:pPr eaLnBrk="1" hangingPunct="1"/>
            <a:r>
              <a:rPr lang="en-CA" dirty="0"/>
              <a:t>Lead for technology choices and selection</a:t>
            </a:r>
          </a:p>
          <a:p>
            <a:pPr eaLnBrk="1" hangingPunct="1"/>
            <a:r>
              <a:rPr lang="en-CA" dirty="0"/>
              <a:t>Tracks, monitors and manages the technology development lifecycle</a:t>
            </a:r>
          </a:p>
          <a:p>
            <a:pPr eaLnBrk="1" hangingPunct="1"/>
            <a:r>
              <a:rPr lang="en-CA" dirty="0"/>
              <a:t>Research Managers liaise with PLMs and PMs as part of their teams by taking directions from them regarding product functionality and user feedback</a:t>
            </a:r>
          </a:p>
          <a:p>
            <a:pPr eaLnBrk="1" hangingPunct="1"/>
            <a:endParaRPr lang="en-CA" dirty="0"/>
          </a:p>
          <a:p>
            <a:pPr eaLnBrk="1" hangingPunct="1"/>
            <a:endParaRPr lang="en-CA" dirty="0"/>
          </a:p>
        </p:txBody>
      </p:sp>
      <p:sp>
        <p:nvSpPr>
          <p:cNvPr id="2" name="Rectangle 1"/>
          <p:cNvSpPr/>
          <p:nvPr/>
        </p:nvSpPr>
        <p:spPr>
          <a:xfrm>
            <a:off x="7781970" y="0"/>
            <a:ext cx="1362029" cy="203050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pic>
        <p:nvPicPr>
          <p:cNvPr id="7" name="Picture 3"/>
          <p:cNvPicPr>
            <a:picLocks noChangeAspect="1"/>
          </p:cNvPicPr>
          <p:nvPr/>
        </p:nvPicPr>
        <p:blipFill>
          <a:blip r:embed="rId2"/>
          <a:srcRect/>
          <a:stretch>
            <a:fillRect/>
          </a:stretch>
        </p:blipFill>
        <p:spPr bwMode="auto">
          <a:xfrm>
            <a:off x="7914502" y="183357"/>
            <a:ext cx="1096963" cy="16891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Research management (2)</a:t>
            </a:r>
          </a:p>
        </p:txBody>
      </p:sp>
      <p:sp>
        <p:nvSpPr>
          <p:cNvPr id="62466" name="Content Placeholder 2"/>
          <p:cNvSpPr>
            <a:spLocks noGrp="1"/>
          </p:cNvSpPr>
          <p:nvPr>
            <p:ph idx="1"/>
          </p:nvPr>
        </p:nvSpPr>
        <p:spPr>
          <a:xfrm>
            <a:off x="628650" y="2242484"/>
            <a:ext cx="7886700" cy="4351338"/>
          </a:xfrm>
        </p:spPr>
        <p:txBody>
          <a:bodyPr/>
          <a:lstStyle/>
          <a:p>
            <a:pPr eaLnBrk="1" hangingPunct="1"/>
            <a:r>
              <a:rPr lang="en-CA" dirty="0"/>
              <a:t>Tracks and evaluates performance against goals and objectives by defining targets and tracking research progress over time, while adjusting schedules and resources to meet changing needs</a:t>
            </a:r>
          </a:p>
          <a:p>
            <a:pPr eaLnBrk="1" hangingPunct="1"/>
            <a:r>
              <a:rPr lang="en-CA" dirty="0"/>
              <a:t>Includes all administrative and operational functions dealing with the management of research</a:t>
            </a:r>
          </a:p>
          <a:p>
            <a:pPr eaLnBrk="1" hangingPunct="1"/>
            <a:r>
              <a:rPr lang="en-CA" dirty="0"/>
              <a:t>It can include functions related to Intellectual Property protection and filing, business development and related technology transfer in the event of partnerships</a:t>
            </a:r>
          </a:p>
        </p:txBody>
      </p:sp>
      <p:sp>
        <p:nvSpPr>
          <p:cNvPr id="2" name="Rectangle 1"/>
          <p:cNvSpPr/>
          <p:nvPr/>
        </p:nvSpPr>
        <p:spPr>
          <a:xfrm>
            <a:off x="7812741" y="0"/>
            <a:ext cx="1331259" cy="203050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pic>
        <p:nvPicPr>
          <p:cNvPr id="6" name="Picture 3"/>
          <p:cNvPicPr>
            <a:picLocks noChangeAspect="1"/>
          </p:cNvPicPr>
          <p:nvPr/>
        </p:nvPicPr>
        <p:blipFill>
          <a:blip r:embed="rId2"/>
          <a:srcRect/>
          <a:stretch>
            <a:fillRect/>
          </a:stretch>
        </p:blipFill>
        <p:spPr bwMode="auto">
          <a:xfrm>
            <a:off x="7929888" y="170703"/>
            <a:ext cx="1096963" cy="16891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p:txBody>
          <a:bodyPr>
            <a:normAutofit/>
          </a:bodyPr>
          <a:lstStyle/>
          <a:p>
            <a:pPr eaLnBrk="1" hangingPunct="1"/>
            <a:r>
              <a:rPr lang="en-CA" sz="3600" b="1" dirty="0">
                <a:solidFill>
                  <a:schemeClr val="accent1">
                    <a:lumMod val="60000"/>
                    <a:lumOff val="40000"/>
                  </a:schemeClr>
                </a:solidFill>
              </a:rPr>
              <a:t>Invention versus innovation: </a:t>
            </a:r>
            <a:br>
              <a:rPr lang="en-CA" sz="3600" b="1" dirty="0">
                <a:solidFill>
                  <a:schemeClr val="accent1">
                    <a:lumMod val="60000"/>
                    <a:lumOff val="40000"/>
                  </a:schemeClr>
                </a:solidFill>
              </a:rPr>
            </a:br>
            <a:r>
              <a:rPr lang="en-CA" sz="3600" b="1" dirty="0">
                <a:solidFill>
                  <a:schemeClr val="accent1">
                    <a:lumMod val="60000"/>
                    <a:lumOff val="40000"/>
                  </a:schemeClr>
                </a:solidFill>
              </a:rPr>
              <a:t>what is the difference?</a:t>
            </a:r>
          </a:p>
        </p:txBody>
      </p:sp>
      <p:sp>
        <p:nvSpPr>
          <p:cNvPr id="22530" name="Content Placeholder 4"/>
          <p:cNvSpPr>
            <a:spLocks noGrp="1"/>
          </p:cNvSpPr>
          <p:nvPr>
            <p:ph idx="1"/>
          </p:nvPr>
        </p:nvSpPr>
        <p:spPr>
          <a:xfrm>
            <a:off x="565150" y="1825625"/>
            <a:ext cx="7950200" cy="4795838"/>
          </a:xfrm>
        </p:spPr>
        <p:txBody>
          <a:bodyPr>
            <a:normAutofit lnSpcReduction="10000"/>
          </a:bodyPr>
          <a:lstStyle/>
          <a:p>
            <a:pPr marL="0" indent="0" eaLnBrk="1" hangingPunct="1">
              <a:lnSpc>
                <a:spcPct val="95000"/>
              </a:lnSpc>
              <a:buNone/>
            </a:pPr>
            <a:r>
              <a:rPr lang="en-CA" altLang="en-US" sz="2400" b="1" dirty="0"/>
              <a:t>Invention is a novel idea or concept that is unlikely to be thought of by someone else </a:t>
            </a:r>
          </a:p>
          <a:p>
            <a:pPr marL="800100" lvl="1" indent="-342900" eaLnBrk="1" hangingPunct="1">
              <a:lnSpc>
                <a:spcPct val="95000"/>
              </a:lnSpc>
            </a:pPr>
            <a:r>
              <a:rPr lang="en-CA" altLang="en-US" dirty="0"/>
              <a:t>Often it is something that can be touched – but not always</a:t>
            </a:r>
          </a:p>
          <a:p>
            <a:pPr marL="0" indent="0" eaLnBrk="1" hangingPunct="1">
              <a:lnSpc>
                <a:spcPct val="95000"/>
              </a:lnSpc>
              <a:buNone/>
            </a:pPr>
            <a:r>
              <a:rPr lang="en-CA" altLang="en-US" sz="2400" b="1" dirty="0"/>
              <a:t>The patent process </a:t>
            </a:r>
            <a:r>
              <a:rPr lang="en-CA" altLang="en-US" sz="2400" dirty="0"/>
              <a:t>refers to ‘invention’</a:t>
            </a:r>
          </a:p>
          <a:p>
            <a:pPr marL="801688" lvl="1" indent="-458788">
              <a:lnSpc>
                <a:spcPct val="95000"/>
              </a:lnSpc>
            </a:pPr>
            <a:r>
              <a:rPr lang="en-CA" altLang="en-US" dirty="0"/>
              <a:t>Which it defines as a novel way of doing something that would not be obvious to someone skilled in the art</a:t>
            </a:r>
          </a:p>
          <a:p>
            <a:pPr marL="0" indent="0" eaLnBrk="1" hangingPunct="1">
              <a:lnSpc>
                <a:spcPct val="95000"/>
              </a:lnSpc>
              <a:buNone/>
            </a:pPr>
            <a:r>
              <a:rPr lang="en-CA" altLang="en-US" sz="2400" b="1" dirty="0"/>
              <a:t>Innovation is a way of doing something new</a:t>
            </a:r>
          </a:p>
          <a:p>
            <a:pPr marL="685800" lvl="1" indent="-342900">
              <a:lnSpc>
                <a:spcPct val="95000"/>
              </a:lnSpc>
            </a:pPr>
            <a:r>
              <a:rPr lang="en-CA" altLang="en-US" sz="2100" dirty="0"/>
              <a:t>Many business processes involve innovation</a:t>
            </a:r>
          </a:p>
          <a:p>
            <a:pPr marL="685800" lvl="1" indent="-342900">
              <a:lnSpc>
                <a:spcPct val="95000"/>
              </a:lnSpc>
            </a:pPr>
            <a:r>
              <a:rPr lang="en-CA" altLang="en-US" sz="2100" dirty="0"/>
              <a:t>Innovation is not necessarily more efficient or reduces effort or costs</a:t>
            </a:r>
          </a:p>
          <a:p>
            <a:pPr marL="685800" lvl="1" indent="-342900">
              <a:lnSpc>
                <a:spcPct val="95000"/>
              </a:lnSpc>
            </a:pPr>
            <a:r>
              <a:rPr lang="en-CA" altLang="en-US" sz="2000" dirty="0"/>
              <a:t>Many apps are not innovations</a:t>
            </a:r>
          </a:p>
          <a:p>
            <a:pPr marL="0" indent="0" eaLnBrk="1" hangingPunct="1">
              <a:lnSpc>
                <a:spcPct val="95000"/>
              </a:lnSpc>
              <a:buNone/>
            </a:pPr>
            <a:r>
              <a:rPr lang="en-CA" altLang="en-US" sz="2400" b="1" dirty="0"/>
              <a:t>Not all innovations are ethical and socially beneficial</a:t>
            </a:r>
          </a:p>
          <a:p>
            <a:pPr marL="800100" lvl="1" indent="-342900" eaLnBrk="1" hangingPunct="1">
              <a:lnSpc>
                <a:spcPct val="95000"/>
              </a:lnSpc>
            </a:pPr>
            <a:r>
              <a:rPr lang="en-CA" altLang="en-US" sz="2000" dirty="0"/>
              <a:t>Autonomous weapons</a:t>
            </a:r>
          </a:p>
          <a:p>
            <a:pPr marL="800100" lvl="1" indent="-342900" eaLnBrk="1" hangingPunct="1">
              <a:lnSpc>
                <a:spcPct val="95000"/>
              </a:lnSpc>
            </a:pPr>
            <a:r>
              <a:rPr lang="en-CA" altLang="en-US" sz="2000" dirty="0"/>
              <a:t>Cloning of humans</a:t>
            </a:r>
          </a:p>
          <a:p>
            <a:pPr marL="800100" lvl="1" indent="-342900" eaLnBrk="1" hangingPunct="1">
              <a:lnSpc>
                <a:spcPct val="95000"/>
              </a:lnSpc>
            </a:pPr>
            <a:endParaRPr lang="en-CA" altLang="en-US" sz="1800" dirty="0"/>
          </a:p>
        </p:txBody>
      </p:sp>
      <p:pic>
        <p:nvPicPr>
          <p:cNvPr id="2" name="Picture 1"/>
          <p:cNvPicPr>
            <a:picLocks noChangeAspect="1"/>
          </p:cNvPicPr>
          <p:nvPr/>
        </p:nvPicPr>
        <p:blipFill>
          <a:blip r:embed="rId2"/>
          <a:stretch>
            <a:fillRect/>
          </a:stretch>
        </p:blipFill>
        <p:spPr>
          <a:xfrm>
            <a:off x="6615025" y="0"/>
            <a:ext cx="2528975" cy="1363663"/>
          </a:xfrm>
          <a:prstGeom prst="rect">
            <a:avLst/>
          </a:prstGeom>
        </p:spPr>
      </p:pic>
      <p:sp>
        <p:nvSpPr>
          <p:cNvPr id="3" name="TextBox 2"/>
          <p:cNvSpPr txBox="1"/>
          <p:nvPr/>
        </p:nvSpPr>
        <p:spPr>
          <a:xfrm>
            <a:off x="8719930" y="6480313"/>
            <a:ext cx="424070" cy="369332"/>
          </a:xfrm>
          <a:prstGeom prst="rect">
            <a:avLst/>
          </a:prstGeom>
          <a:noFill/>
        </p:spPr>
        <p:txBody>
          <a:bodyPr wrap="square" rtlCol="0">
            <a:spAutoFit/>
          </a:bodyPr>
          <a:lstStyle/>
          <a:p>
            <a:r>
              <a:rPr lang="en-CA" dirty="0"/>
              <a:t>PC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Why do </a:t>
            </a:r>
            <a:r>
              <a:rPr lang="en-CA" sz="3600" b="1" dirty="0">
                <a:solidFill>
                  <a:srgbClr val="9DC3E6"/>
                </a:solidFill>
              </a:rPr>
              <a:t>we</a:t>
            </a:r>
            <a:r>
              <a:rPr lang="en-CA" sz="3600" b="1" dirty="0">
                <a:solidFill>
                  <a:schemeClr val="accent1">
                    <a:lumMod val="60000"/>
                    <a:lumOff val="40000"/>
                  </a:schemeClr>
                </a:solidFill>
              </a:rPr>
              <a:t> need invention?</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None/>
              <a:defRPr/>
            </a:pPr>
            <a:r>
              <a:rPr lang="en-CA" sz="2400" dirty="0"/>
              <a:t>The definition of invention embodies the essence of planned and serendipitous discovery without necessarily implying a specific need</a:t>
            </a:r>
          </a:p>
          <a:p>
            <a:pPr marL="0" indent="0" eaLnBrk="1" fontAlgn="auto" hangingPunct="1">
              <a:spcAft>
                <a:spcPts val="0"/>
              </a:spcAft>
              <a:buFont typeface="Arial" panose="020B0604020202020204" pitchFamily="34" charset="0"/>
              <a:buNone/>
              <a:defRPr/>
            </a:pPr>
            <a:endParaRPr lang="en-CA" dirty="0"/>
          </a:p>
        </p:txBody>
      </p:sp>
      <p:pic>
        <p:nvPicPr>
          <p:cNvPr id="4" name="Picture 3"/>
          <p:cNvPicPr>
            <a:picLocks noChangeAspect="1"/>
          </p:cNvPicPr>
          <p:nvPr/>
        </p:nvPicPr>
        <p:blipFill>
          <a:blip r:embed="rId2"/>
          <a:stretch>
            <a:fillRect/>
          </a:stretch>
        </p:blipFill>
        <p:spPr>
          <a:xfrm>
            <a:off x="5929105" y="3272424"/>
            <a:ext cx="2162175" cy="2114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2"/>
          <p:cNvSpPr>
            <a:spLocks noGrp="1"/>
          </p:cNvSpPr>
          <p:nvPr>
            <p:ph type="title"/>
          </p:nvPr>
        </p:nvSpPr>
        <p:spPr/>
        <p:txBody>
          <a:bodyPr>
            <a:normAutofit/>
          </a:bodyPr>
          <a:lstStyle/>
          <a:p>
            <a:pPr algn="ctr" eaLnBrk="1" hangingPunct="1"/>
            <a:r>
              <a:rPr lang="en-CA" altLang="en-US" sz="3600" b="1" dirty="0">
                <a:solidFill>
                  <a:schemeClr val="accent1">
                    <a:lumMod val="60000"/>
                    <a:lumOff val="40000"/>
                  </a:schemeClr>
                </a:solidFill>
              </a:rPr>
              <a:t>Why do we need innovation?</a:t>
            </a:r>
            <a:endParaRPr lang="en-CA" sz="3600" b="1" dirty="0">
              <a:solidFill>
                <a:schemeClr val="accent1">
                  <a:lumMod val="60000"/>
                  <a:lumOff val="40000"/>
                </a:schemeClr>
              </a:solidFill>
            </a:endParaRPr>
          </a:p>
        </p:txBody>
      </p:sp>
      <p:sp>
        <p:nvSpPr>
          <p:cNvPr id="4" name="Content Placeholder 3"/>
          <p:cNvSpPr>
            <a:spLocks noGrp="1"/>
          </p:cNvSpPr>
          <p:nvPr>
            <p:ph idx="1"/>
          </p:nvPr>
        </p:nvSpPr>
        <p:spPr/>
        <p:txBody>
          <a:bodyPr rtlCol="0">
            <a:normAutofit/>
          </a:bodyPr>
          <a:lstStyle/>
          <a:p>
            <a:pPr marL="0" indent="0" eaLnBrk="1" fontAlgn="auto" hangingPunct="1">
              <a:spcAft>
                <a:spcPts val="0"/>
              </a:spcAft>
              <a:buNone/>
              <a:defRPr/>
            </a:pPr>
            <a:r>
              <a:rPr lang="en-CA" sz="2400" dirty="0"/>
              <a:t>“Precisely because these [sic] firms listened to their customers, invested aggressively in technologies that would provide their customers more and better products of the sort they wanted, and because they carefully studied market trends and systematically allocated investment capital to innovations that promised the best returns, they lost their positions of leadership.”</a:t>
            </a:r>
          </a:p>
          <a:p>
            <a:pPr algn="r" eaLnBrk="1" fontAlgn="auto" hangingPunct="1">
              <a:spcAft>
                <a:spcPts val="0"/>
              </a:spcAft>
              <a:buFont typeface="Arial" panose="020B0604020202020204" pitchFamily="34" charset="0"/>
              <a:buNone/>
              <a:defRPr/>
            </a:pPr>
            <a:endParaRPr lang="en-CA" sz="2400" dirty="0"/>
          </a:p>
          <a:p>
            <a:pPr algn="r" eaLnBrk="1" fontAlgn="auto" hangingPunct="1">
              <a:spcAft>
                <a:spcPts val="0"/>
              </a:spcAft>
              <a:buFont typeface="Arial" panose="020B0604020202020204" pitchFamily="34" charset="0"/>
              <a:buNone/>
              <a:defRPr/>
            </a:pPr>
            <a:endParaRPr lang="en-CA" sz="2400" i="1" dirty="0"/>
          </a:p>
          <a:p>
            <a:pPr algn="r" eaLnBrk="1" fontAlgn="auto" hangingPunct="1">
              <a:spcAft>
                <a:spcPts val="0"/>
              </a:spcAft>
              <a:buFont typeface="Arial" panose="020B0604020202020204" pitchFamily="34" charset="0"/>
              <a:buNone/>
              <a:defRPr/>
            </a:pPr>
            <a:r>
              <a:rPr lang="en-CA" sz="1800" i="1" dirty="0">
                <a:solidFill>
                  <a:schemeClr val="accent1">
                    <a:lumMod val="60000"/>
                    <a:lumOff val="40000"/>
                  </a:schemeClr>
                </a:solidFill>
              </a:rPr>
              <a:t>Clayton Christensen: “The innovator’s Dilemma”  1997</a:t>
            </a:r>
          </a:p>
          <a:p>
            <a:pPr algn="r" eaLnBrk="1" fontAlgn="auto" hangingPunct="1">
              <a:spcAft>
                <a:spcPts val="0"/>
              </a:spcAft>
              <a:buFont typeface="Arial" panose="020B0604020202020204" pitchFamily="34" charset="0"/>
              <a:buNone/>
              <a:defRPr/>
            </a:pPr>
            <a:endParaRPr lang="en-CA" sz="1500" i="1" dirty="0"/>
          </a:p>
          <a:p>
            <a:pPr marL="0" indent="0" eaLnBrk="1" fontAlgn="auto" hangingPunct="1">
              <a:spcAft>
                <a:spcPts val="0"/>
              </a:spcAft>
              <a:buFont typeface="Arial" panose="020B0604020202020204" pitchFamily="34" charset="0"/>
              <a:buNone/>
              <a:defRPr/>
            </a:pPr>
            <a:endParaRPr lang="en-CA" dirty="0"/>
          </a:p>
        </p:txBody>
      </p:sp>
      <p:pic>
        <p:nvPicPr>
          <p:cNvPr id="2" name="Picture 1"/>
          <p:cNvPicPr>
            <a:picLocks noChangeAspect="1"/>
          </p:cNvPicPr>
          <p:nvPr/>
        </p:nvPicPr>
        <p:blipFill>
          <a:blip r:embed="rId2"/>
          <a:stretch>
            <a:fillRect/>
          </a:stretch>
        </p:blipFill>
        <p:spPr>
          <a:xfrm>
            <a:off x="1869385" y="4463912"/>
            <a:ext cx="952500" cy="14287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Why is innovation important?</a:t>
            </a:r>
          </a:p>
        </p:txBody>
      </p:sp>
      <p:sp>
        <p:nvSpPr>
          <p:cNvPr id="24578" name="Content Placeholder 2"/>
          <p:cNvSpPr>
            <a:spLocks noGrp="1"/>
          </p:cNvSpPr>
          <p:nvPr>
            <p:ph idx="1"/>
          </p:nvPr>
        </p:nvSpPr>
        <p:spPr>
          <a:xfrm>
            <a:off x="342900" y="1825625"/>
            <a:ext cx="8369300" cy="4351338"/>
          </a:xfrm>
        </p:spPr>
        <p:txBody>
          <a:bodyPr>
            <a:normAutofit/>
          </a:bodyPr>
          <a:lstStyle/>
          <a:p>
            <a:pPr marL="0" indent="0" eaLnBrk="1" hangingPunct="1">
              <a:buNone/>
            </a:pPr>
            <a:r>
              <a:rPr lang="en-CA" altLang="en-US" sz="2400" dirty="0"/>
              <a:t>Innovation is a means of creating new sources of value and wealth</a:t>
            </a:r>
          </a:p>
          <a:p>
            <a:pPr lvl="1" eaLnBrk="1" hangingPunct="1"/>
            <a:r>
              <a:rPr lang="en-CA" altLang="en-US" sz="1600" dirty="0"/>
              <a:t>The world economy is restructuring</a:t>
            </a:r>
          </a:p>
          <a:p>
            <a:pPr lvl="1" eaLnBrk="1" hangingPunct="1"/>
            <a:r>
              <a:rPr lang="en-CA" altLang="en-US" sz="1600" dirty="0"/>
              <a:t>Opportunities are enormous</a:t>
            </a:r>
          </a:p>
          <a:p>
            <a:pPr marL="0" indent="0" eaLnBrk="1" hangingPunct="1">
              <a:buNone/>
            </a:pPr>
            <a:r>
              <a:rPr lang="en-CA" altLang="en-US" sz="2400" dirty="0"/>
              <a:t>Innovations often disrupt traditional business models</a:t>
            </a:r>
          </a:p>
          <a:p>
            <a:pPr lvl="1" eaLnBrk="1" hangingPunct="1"/>
            <a:r>
              <a:rPr lang="en-CA" altLang="en-US" sz="1600" dirty="0"/>
              <a:t>Online shopping, tickets, hotel booking</a:t>
            </a:r>
          </a:p>
          <a:p>
            <a:pPr lvl="1" eaLnBrk="1" hangingPunct="1"/>
            <a:r>
              <a:rPr lang="en-CA" altLang="en-US" sz="1600" dirty="0"/>
              <a:t>Social media replacing print media</a:t>
            </a:r>
          </a:p>
          <a:p>
            <a:pPr lvl="1" eaLnBrk="1" hangingPunct="1"/>
            <a:r>
              <a:rPr lang="en-CA" altLang="en-US" sz="1600" dirty="0"/>
              <a:t>Real-time TV being replaced by on demand streaming</a:t>
            </a:r>
          </a:p>
          <a:p>
            <a:pPr marL="0" indent="0" eaLnBrk="1" hangingPunct="1">
              <a:buNone/>
            </a:pPr>
            <a:r>
              <a:rPr lang="en-CA" altLang="en-US" sz="2400" dirty="0"/>
              <a:t>Innovation often finds a new way of using an invention</a:t>
            </a:r>
          </a:p>
          <a:p>
            <a:pPr lvl="1" eaLnBrk="1" hangingPunct="1"/>
            <a:r>
              <a:rPr lang="en-CA" altLang="en-US" sz="1600" dirty="0"/>
              <a:t>Internet was originally conceived and designed as a means of file sharing between research facilities</a:t>
            </a:r>
          </a:p>
          <a:p>
            <a:pPr lvl="1" eaLnBrk="1" hangingPunct="1"/>
            <a:r>
              <a:rPr lang="en-CA" altLang="en-US" sz="1600" dirty="0"/>
              <a:t>WWW (Domain name servers) was the innovation that triggered its success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41" y="365126"/>
            <a:ext cx="8707901" cy="1325563"/>
          </a:xfrm>
        </p:spPr>
        <p:txBody>
          <a:bodyPr>
            <a:noAutofit/>
          </a:bodyPr>
          <a:lstStyle/>
          <a:p>
            <a:pPr algn="ctr"/>
            <a:r>
              <a:rPr lang="en-CA" sz="3600" b="1" dirty="0">
                <a:solidFill>
                  <a:schemeClr val="accent1">
                    <a:lumMod val="60000"/>
                    <a:lumOff val="40000"/>
                  </a:schemeClr>
                </a:solidFill>
              </a:rPr>
              <a:t>The innovation process: identify the customer’s problem - not their needs nor wants</a:t>
            </a:r>
          </a:p>
        </p:txBody>
      </p:sp>
      <p:sp>
        <p:nvSpPr>
          <p:cNvPr id="3" name="Content Placeholder 2"/>
          <p:cNvSpPr>
            <a:spLocks noGrp="1"/>
          </p:cNvSpPr>
          <p:nvPr>
            <p:ph idx="1"/>
          </p:nvPr>
        </p:nvSpPr>
        <p:spPr/>
        <p:txBody>
          <a:bodyPr/>
          <a:lstStyle/>
          <a:p>
            <a:r>
              <a:rPr lang="en-CA" dirty="0"/>
              <a:t>20% of products succeed and these are the ones that address the problem rather than the stated desire or need (Clayton Christensen)</a:t>
            </a:r>
          </a:p>
          <a:p>
            <a:r>
              <a:rPr lang="en-CA" dirty="0"/>
              <a:t>Henry Ford’s customer wanted a faster horse, but the problem was to get from one place to another more quickly, so he gave them a car</a:t>
            </a:r>
          </a:p>
          <a:p>
            <a:r>
              <a:rPr lang="en-CA" dirty="0"/>
              <a:t>The personal computer solved the problem, not of cheap computing, because it was considerably more expensive than shared central resource.  The problem it solved was detaching from a corporate resource</a:t>
            </a:r>
          </a:p>
          <a:p>
            <a:endParaRPr lang="en-CA" dirty="0"/>
          </a:p>
        </p:txBody>
      </p:sp>
    </p:spTree>
    <p:extLst>
      <p:ext uri="{BB962C8B-B14F-4D97-AF65-F5344CB8AC3E}">
        <p14:creationId xmlns:p14="http://schemas.microsoft.com/office/powerpoint/2010/main" val="3442014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330200" y="365125"/>
            <a:ext cx="8407400" cy="1325563"/>
          </a:xfrm>
        </p:spPr>
        <p:txBody>
          <a:bodyPr>
            <a:normAutofit/>
          </a:bodyPr>
          <a:lstStyle/>
          <a:p>
            <a:pPr algn="ctr" eaLnBrk="1" hangingPunct="1"/>
            <a:r>
              <a:rPr lang="en-CA" sz="3600" b="1" dirty="0">
                <a:solidFill>
                  <a:schemeClr val="accent1">
                    <a:lumMod val="60000"/>
                    <a:lumOff val="40000"/>
                  </a:schemeClr>
                </a:solidFill>
              </a:rPr>
              <a:t>Examples of successful innovations</a:t>
            </a:r>
          </a:p>
        </p:txBody>
      </p:sp>
      <p:pic>
        <p:nvPicPr>
          <p:cNvPr id="37890" name="Picture 8" descr="globalhome_fedex_corp_logo"/>
          <p:cNvPicPr>
            <a:picLocks noChangeAspect="1" noChangeArrowheads="1"/>
          </p:cNvPicPr>
          <p:nvPr/>
        </p:nvPicPr>
        <p:blipFill>
          <a:blip r:embed="rId2"/>
          <a:srcRect/>
          <a:stretch>
            <a:fillRect/>
          </a:stretch>
        </p:blipFill>
        <p:spPr bwMode="auto">
          <a:xfrm>
            <a:off x="974726" y="2121694"/>
            <a:ext cx="1432298" cy="361950"/>
          </a:xfrm>
          <a:prstGeom prst="rect">
            <a:avLst/>
          </a:prstGeom>
          <a:noFill/>
          <a:ln w="9525">
            <a:noFill/>
            <a:miter lim="800000"/>
            <a:headEnd/>
            <a:tailEnd/>
          </a:ln>
        </p:spPr>
      </p:pic>
      <p:sp>
        <p:nvSpPr>
          <p:cNvPr id="7" name="Rectangle 6"/>
          <p:cNvSpPr/>
          <p:nvPr/>
        </p:nvSpPr>
        <p:spPr>
          <a:xfrm>
            <a:off x="2589142" y="1690688"/>
            <a:ext cx="5156363" cy="4278094"/>
          </a:xfrm>
          <a:prstGeom prst="rect">
            <a:avLst/>
          </a:prstGeom>
        </p:spPr>
        <p:txBody>
          <a:bodyPr wrap="square">
            <a:spAutoFit/>
          </a:bodyPr>
          <a:lstStyle/>
          <a:p>
            <a:pPr marL="342900" indent="-342900">
              <a:buFont typeface="Arial" charset="0"/>
              <a:buChar char="•"/>
              <a:defRPr/>
            </a:pPr>
            <a:r>
              <a:rPr lang="en-CA" altLang="en-US" sz="2000" dirty="0">
                <a:cs typeface="Arial" panose="020B0604020202020204" pitchFamily="34" charset="0"/>
              </a:rPr>
              <a:t>Pioneered a new business model for courier services that did not involve any invention; rather it is an innovation</a:t>
            </a:r>
          </a:p>
          <a:p>
            <a:pPr>
              <a:defRPr/>
            </a:pPr>
            <a:endParaRPr lang="en-CA" altLang="en-US" sz="2000" dirty="0">
              <a:cs typeface="Arial" panose="020B0604020202020204" pitchFamily="34" charset="0"/>
            </a:endParaRPr>
          </a:p>
          <a:p>
            <a:pPr>
              <a:defRPr/>
            </a:pPr>
            <a:endParaRPr lang="en-CA" altLang="en-US" sz="2000" dirty="0">
              <a:cs typeface="Arial" panose="020B0604020202020204" pitchFamily="34" charset="0"/>
            </a:endParaRPr>
          </a:p>
          <a:p>
            <a:pPr marL="342900" indent="-342900">
              <a:buFont typeface="Arial" charset="0"/>
              <a:buChar char="•"/>
              <a:defRPr/>
            </a:pPr>
            <a:r>
              <a:rPr lang="en-CA" altLang="en-US" sz="2000" dirty="0">
                <a:cs typeface="Arial" panose="020B0604020202020204" pitchFamily="34" charset="0"/>
              </a:rPr>
              <a:t>The postage system is an innovation (1834)</a:t>
            </a:r>
          </a:p>
          <a:p>
            <a:pPr lvl="1">
              <a:defRPr/>
            </a:pPr>
            <a:r>
              <a:rPr lang="en-CA" altLang="en-US" sz="1600" dirty="0">
                <a:cs typeface="Arial" panose="020B0604020202020204" pitchFamily="34" charset="0"/>
              </a:rPr>
              <a:t>Same rate irrespective of distance</a:t>
            </a:r>
          </a:p>
          <a:p>
            <a:pPr lvl="1">
              <a:defRPr/>
            </a:pPr>
            <a:r>
              <a:rPr lang="en-CA" altLang="en-US" sz="1600" dirty="0">
                <a:cs typeface="Arial" panose="020B0604020202020204" pitchFamily="34" charset="0"/>
              </a:rPr>
              <a:t>Only sender pays – even if receiver refuses package</a:t>
            </a:r>
          </a:p>
          <a:p>
            <a:pPr lvl="1">
              <a:defRPr/>
            </a:pPr>
            <a:endParaRPr lang="en-CA" altLang="en-US" sz="1600" dirty="0">
              <a:cs typeface="Arial" panose="020B0604020202020204" pitchFamily="34" charset="0"/>
            </a:endParaRPr>
          </a:p>
          <a:p>
            <a:pPr lvl="1">
              <a:defRPr/>
            </a:pPr>
            <a:endParaRPr lang="en-CA" altLang="en-US" sz="1600" dirty="0">
              <a:latin typeface="Arial" panose="020B0604020202020204" pitchFamily="34" charset="0"/>
              <a:cs typeface="Arial" panose="020B0604020202020204" pitchFamily="34" charset="0"/>
            </a:endParaRPr>
          </a:p>
          <a:p>
            <a:pPr marL="342900" indent="-342900">
              <a:buFont typeface="Arial" charset="0"/>
              <a:buChar char="•"/>
              <a:defRPr/>
            </a:pPr>
            <a:r>
              <a:rPr lang="en-CA" altLang="en-US" sz="2000" dirty="0">
                <a:cs typeface="Arial" panose="020B0604020202020204" pitchFamily="34" charset="0"/>
              </a:rPr>
              <a:t>A zipper is an invention, and its use in clothing is an innovation</a:t>
            </a:r>
          </a:p>
          <a:p>
            <a:pPr lvl="1">
              <a:defRPr/>
            </a:pPr>
            <a:r>
              <a:rPr lang="en-CA" altLang="en-US" sz="1600" dirty="0">
                <a:cs typeface="Arial" panose="020B0604020202020204" pitchFamily="34" charset="0"/>
              </a:rPr>
              <a:t>It was originally conceived as a convenient way of closing leather boots</a:t>
            </a:r>
          </a:p>
          <a:p>
            <a:pPr lvl="1">
              <a:defRPr/>
            </a:pPr>
            <a:r>
              <a:rPr lang="en-CA" altLang="en-US" sz="1600" dirty="0">
                <a:cs typeface="Arial" panose="020B0604020202020204" pitchFamily="34" charset="0"/>
              </a:rPr>
              <a:t>Adopting it for clothing was the </a:t>
            </a:r>
            <a:r>
              <a:rPr lang="en-CA" altLang="en-US" sz="1600" b="1" dirty="0">
                <a:cs typeface="Arial" panose="020B0604020202020204" pitchFamily="34" charset="0"/>
              </a:rPr>
              <a:t>innovation</a:t>
            </a:r>
          </a:p>
        </p:txBody>
      </p:sp>
      <p:pic>
        <p:nvPicPr>
          <p:cNvPr id="37893" name="Picture 7"/>
          <p:cNvPicPr>
            <a:picLocks noChangeAspect="1"/>
          </p:cNvPicPr>
          <p:nvPr/>
        </p:nvPicPr>
        <p:blipFill>
          <a:blip r:embed="rId3"/>
          <a:srcRect/>
          <a:stretch>
            <a:fillRect/>
          </a:stretch>
        </p:blipFill>
        <p:spPr bwMode="auto">
          <a:xfrm>
            <a:off x="1264211" y="4513450"/>
            <a:ext cx="900765" cy="1571610"/>
          </a:xfrm>
          <a:prstGeom prst="rect">
            <a:avLst/>
          </a:prstGeom>
          <a:noFill/>
          <a:ln w="9525">
            <a:noFill/>
            <a:miter lim="800000"/>
            <a:headEnd/>
            <a:tailEnd/>
          </a:ln>
        </p:spPr>
      </p:pic>
      <p:sp>
        <p:nvSpPr>
          <p:cNvPr id="3" name="AutoShape 4" descr="Image result for canadian postage stamp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79302" y="3272118"/>
            <a:ext cx="1218010" cy="78581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Innovations that failed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711" y="4040590"/>
            <a:ext cx="1492250" cy="149225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5185" y="3747129"/>
            <a:ext cx="2199861" cy="125667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9711" y="1872425"/>
            <a:ext cx="3327882" cy="1398312"/>
          </a:xfrm>
          <a:prstGeom prst="rect">
            <a:avLst/>
          </a:prstGeom>
        </p:spPr>
      </p:pic>
      <p:sp>
        <p:nvSpPr>
          <p:cNvPr id="7" name="TextBox 6"/>
          <p:cNvSpPr txBox="1"/>
          <p:nvPr/>
        </p:nvSpPr>
        <p:spPr>
          <a:xfrm>
            <a:off x="4678019" y="2260621"/>
            <a:ext cx="1524000" cy="369332"/>
          </a:xfrm>
          <a:prstGeom prst="rect">
            <a:avLst/>
          </a:prstGeom>
          <a:noFill/>
        </p:spPr>
        <p:txBody>
          <a:bodyPr wrap="square" rtlCol="0">
            <a:spAutoFit/>
          </a:bodyPr>
          <a:lstStyle/>
          <a:p>
            <a:pPr algn="ctr"/>
            <a:r>
              <a:rPr lang="en-CA" b="1" dirty="0"/>
              <a:t>Aquatic cars</a:t>
            </a:r>
          </a:p>
        </p:txBody>
      </p:sp>
      <p:sp>
        <p:nvSpPr>
          <p:cNvPr id="8" name="TextBox 7"/>
          <p:cNvSpPr txBox="1"/>
          <p:nvPr/>
        </p:nvSpPr>
        <p:spPr>
          <a:xfrm>
            <a:off x="2663652" y="4479870"/>
            <a:ext cx="2292626" cy="369332"/>
          </a:xfrm>
          <a:prstGeom prst="rect">
            <a:avLst/>
          </a:prstGeom>
          <a:noFill/>
        </p:spPr>
        <p:txBody>
          <a:bodyPr wrap="square" rtlCol="0">
            <a:spAutoFit/>
          </a:bodyPr>
          <a:lstStyle/>
          <a:p>
            <a:r>
              <a:rPr lang="en-CA" b="1" dirty="0"/>
              <a:t>Apple Newton </a:t>
            </a:r>
          </a:p>
        </p:txBody>
      </p:sp>
      <p:sp>
        <p:nvSpPr>
          <p:cNvPr id="9" name="TextBox 8"/>
          <p:cNvSpPr txBox="1"/>
          <p:nvPr/>
        </p:nvSpPr>
        <p:spPr>
          <a:xfrm>
            <a:off x="5685185" y="5410661"/>
            <a:ext cx="2345634" cy="369332"/>
          </a:xfrm>
          <a:prstGeom prst="rect">
            <a:avLst/>
          </a:prstGeom>
          <a:noFill/>
        </p:spPr>
        <p:txBody>
          <a:bodyPr wrap="square" rtlCol="0">
            <a:spAutoFit/>
          </a:bodyPr>
          <a:lstStyle/>
          <a:p>
            <a:r>
              <a:rPr lang="en-CA" b="1" dirty="0"/>
              <a:t>Supersonic transport</a:t>
            </a:r>
          </a:p>
        </p:txBody>
      </p:sp>
    </p:spTree>
    <p:extLst>
      <p:ext uri="{BB962C8B-B14F-4D97-AF65-F5344CB8AC3E}">
        <p14:creationId xmlns:p14="http://schemas.microsoft.com/office/powerpoint/2010/main" val="3848167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4635" y="1783965"/>
            <a:ext cx="5029199" cy="47551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pic>
        <p:nvPicPr>
          <p:cNvPr id="5" name="Picture 2"/>
          <p:cNvPicPr>
            <a:picLocks noChangeAspect="1"/>
          </p:cNvPicPr>
          <p:nvPr/>
        </p:nvPicPr>
        <p:blipFill>
          <a:blip r:embed="rId2"/>
          <a:srcRect/>
          <a:stretch>
            <a:fillRect/>
          </a:stretch>
        </p:blipFill>
        <p:spPr bwMode="auto">
          <a:xfrm>
            <a:off x="2480515" y="1819166"/>
            <a:ext cx="4317440" cy="4318687"/>
          </a:xfrm>
          <a:prstGeom prst="rect">
            <a:avLst/>
          </a:prstGeom>
          <a:noFill/>
          <a:ln w="9525">
            <a:noFill/>
            <a:miter lim="800000"/>
            <a:headEnd/>
            <a:tailEnd/>
          </a:ln>
        </p:spPr>
      </p:pic>
      <p:sp>
        <p:nvSpPr>
          <p:cNvPr id="4" name="Title 3"/>
          <p:cNvSpPr>
            <a:spLocks noGrp="1"/>
          </p:cNvSpPr>
          <p:nvPr>
            <p:ph type="title"/>
          </p:nvPr>
        </p:nvSpPr>
        <p:spPr>
          <a:xfrm>
            <a:off x="458441" y="160078"/>
            <a:ext cx="8085044" cy="1325563"/>
          </a:xfrm>
        </p:spPr>
        <p:txBody>
          <a:bodyPr>
            <a:normAutofit/>
          </a:bodyPr>
          <a:lstStyle/>
          <a:p>
            <a:pPr algn="ctr"/>
            <a:r>
              <a:rPr lang="en-CA" sz="3600" b="1" dirty="0">
                <a:solidFill>
                  <a:schemeClr val="accent1">
                    <a:lumMod val="60000"/>
                    <a:lumOff val="40000"/>
                  </a:schemeClr>
                </a:solidFill>
              </a:rPr>
              <a:t>A tool for mapping innovation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01613" y="359535"/>
            <a:ext cx="8647112" cy="1325563"/>
          </a:xfrm>
        </p:spPr>
        <p:txBody>
          <a:bodyPr>
            <a:normAutofit/>
          </a:bodyPr>
          <a:lstStyle/>
          <a:p>
            <a:pPr algn="ctr" eaLnBrk="1" hangingPunct="1"/>
            <a:r>
              <a:rPr lang="en-CA" sz="3600" b="1" dirty="0">
                <a:solidFill>
                  <a:schemeClr val="accent1">
                    <a:lumMod val="60000"/>
                    <a:lumOff val="40000"/>
                  </a:schemeClr>
                </a:solidFill>
              </a:rPr>
              <a:t>Disruptive technologies &amp; innovations</a:t>
            </a:r>
          </a:p>
        </p:txBody>
      </p:sp>
      <p:pic>
        <p:nvPicPr>
          <p:cNvPr id="32770" name="Picture 2" descr="1887 telephone wires in                                                            new york"/>
          <p:cNvPicPr>
            <a:picLocks noChangeAspect="1" noChangeArrowheads="1"/>
          </p:cNvPicPr>
          <p:nvPr/>
        </p:nvPicPr>
        <p:blipFill>
          <a:blip r:embed="rId2"/>
          <a:srcRect/>
          <a:stretch>
            <a:fillRect/>
          </a:stretch>
        </p:blipFill>
        <p:spPr bwMode="auto">
          <a:xfrm>
            <a:off x="4014788" y="1690688"/>
            <a:ext cx="3717925" cy="4765675"/>
          </a:xfrm>
          <a:prstGeom prst="rect">
            <a:avLst/>
          </a:prstGeom>
          <a:noFill/>
          <a:ln w="9525">
            <a:noFill/>
            <a:miter lim="800000"/>
            <a:headEnd/>
            <a:tailEnd/>
          </a:ln>
        </p:spPr>
      </p:pic>
      <p:sp>
        <p:nvSpPr>
          <p:cNvPr id="32771" name="Rectangle 2"/>
          <p:cNvSpPr>
            <a:spLocks noChangeArrowheads="1"/>
          </p:cNvSpPr>
          <p:nvPr/>
        </p:nvSpPr>
        <p:spPr bwMode="auto">
          <a:xfrm>
            <a:off x="1371600" y="3382963"/>
            <a:ext cx="2192338" cy="647700"/>
          </a:xfrm>
          <a:prstGeom prst="rect">
            <a:avLst/>
          </a:prstGeom>
          <a:noFill/>
          <a:ln w="9525">
            <a:noFill/>
            <a:miter lim="800000"/>
            <a:headEnd/>
            <a:tailEnd/>
          </a:ln>
        </p:spPr>
        <p:txBody>
          <a:bodyPr>
            <a:spAutoFit/>
          </a:bodyPr>
          <a:lstStyle/>
          <a:p>
            <a:pPr algn="ctr"/>
            <a:r>
              <a:rPr lang="en-US" b="1" dirty="0">
                <a:latin typeface="Helvetica" pitchFamily="34" charset="0"/>
                <a:cs typeface="Arial" charset="0"/>
              </a:rPr>
              <a:t>Telephone lines in New York 1887</a:t>
            </a:r>
            <a:endParaRPr lang="en-CA" b="1" dirty="0">
              <a:latin typeface="Calibri" pitchFamily="34" charset="0"/>
              <a:cs typeface="Arial" charset="0"/>
            </a:endParaRPr>
          </a:p>
        </p:txBody>
      </p:sp>
      <p:sp>
        <p:nvSpPr>
          <p:cNvPr id="5" name="TextBox 4"/>
          <p:cNvSpPr txBox="1"/>
          <p:nvPr/>
        </p:nvSpPr>
        <p:spPr>
          <a:xfrm>
            <a:off x="8673352" y="6488668"/>
            <a:ext cx="510013" cy="369332"/>
          </a:xfrm>
          <a:prstGeom prst="rect">
            <a:avLst/>
          </a:prstGeom>
          <a:noFill/>
        </p:spPr>
        <p:txBody>
          <a:bodyPr wrap="square" rtlCol="0">
            <a:spAutoFit/>
          </a:bodyPr>
          <a:lstStyle/>
          <a:p>
            <a:r>
              <a:rPr lang="en-CA" dirty="0"/>
              <a:t>PM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557952"/>
            <a:ext cx="7960659" cy="1325563"/>
          </a:xfrm>
        </p:spPr>
        <p:txBody>
          <a:bodyPr>
            <a:noAutofit/>
          </a:bodyPr>
          <a:lstStyle/>
          <a:p>
            <a:pPr algn="ctr"/>
            <a:r>
              <a:rPr lang="en-CA" sz="3600" b="1" dirty="0">
                <a:solidFill>
                  <a:schemeClr val="accent1">
                    <a:lumMod val="60000"/>
                    <a:lumOff val="40000"/>
                  </a:schemeClr>
                </a:solidFill>
              </a:rPr>
              <a:t>Disruptive innovations arise from</a:t>
            </a:r>
            <a:br>
              <a:rPr lang="en-CA" sz="3600" b="1" dirty="0">
                <a:solidFill>
                  <a:schemeClr val="accent1">
                    <a:lumMod val="60000"/>
                    <a:lumOff val="40000"/>
                  </a:schemeClr>
                </a:solidFill>
              </a:rPr>
            </a:br>
            <a:r>
              <a:rPr lang="en-CA" sz="3600" b="1" dirty="0">
                <a:solidFill>
                  <a:schemeClr val="accent1">
                    <a:lumMod val="60000"/>
                    <a:lumOff val="40000"/>
                  </a:schemeClr>
                </a:solidFill>
              </a:rPr>
              <a:t>disruptive technologies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3706" y="2715232"/>
            <a:ext cx="2865653" cy="1906962"/>
          </a:xfrm>
          <a:prstGeom prst="rect">
            <a:avLst/>
          </a:prstGeom>
        </p:spPr>
      </p:pic>
      <p:sp>
        <p:nvSpPr>
          <p:cNvPr id="5" name="TextBox 4"/>
          <p:cNvSpPr txBox="1"/>
          <p:nvPr/>
        </p:nvSpPr>
        <p:spPr>
          <a:xfrm>
            <a:off x="4499441" y="4960065"/>
            <a:ext cx="3810842" cy="646331"/>
          </a:xfrm>
          <a:prstGeom prst="rect">
            <a:avLst/>
          </a:prstGeom>
          <a:noFill/>
        </p:spPr>
        <p:txBody>
          <a:bodyPr wrap="square" rtlCol="0">
            <a:spAutoFit/>
          </a:bodyPr>
          <a:lstStyle/>
          <a:p>
            <a:pPr algn="ctr"/>
            <a:r>
              <a:rPr lang="en-CA" dirty="0"/>
              <a:t>Circa 2009 smartphone link to wireless on demand transportation </a:t>
            </a:r>
          </a:p>
        </p:txBody>
      </p:sp>
      <p:sp>
        <p:nvSpPr>
          <p:cNvPr id="6" name="TextBox 5"/>
          <p:cNvSpPr txBox="1"/>
          <p:nvPr/>
        </p:nvSpPr>
        <p:spPr>
          <a:xfrm>
            <a:off x="1294664" y="5492661"/>
            <a:ext cx="2770094" cy="646331"/>
          </a:xfrm>
          <a:prstGeom prst="rect">
            <a:avLst/>
          </a:prstGeom>
          <a:noFill/>
        </p:spPr>
        <p:txBody>
          <a:bodyPr wrap="square" rtlCol="0">
            <a:spAutoFit/>
          </a:bodyPr>
          <a:lstStyle/>
          <a:p>
            <a:pPr algn="ctr"/>
            <a:r>
              <a:rPr lang="en-CA" dirty="0"/>
              <a:t>Circa 1900 wall phone to call operator to place a call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758" y="2715232"/>
            <a:ext cx="2794000" cy="2540000"/>
          </a:xfrm>
          <a:prstGeom prst="rect">
            <a:avLst/>
          </a:prstGeom>
        </p:spPr>
      </p:pic>
    </p:spTree>
    <p:extLst>
      <p:ext uri="{BB962C8B-B14F-4D97-AF65-F5344CB8AC3E}">
        <p14:creationId xmlns:p14="http://schemas.microsoft.com/office/powerpoint/2010/main" val="755425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Disruptive innovation</a:t>
            </a:r>
          </a:p>
        </p:txBody>
      </p:sp>
      <p:sp>
        <p:nvSpPr>
          <p:cNvPr id="3" name="Content Placeholder 2"/>
          <p:cNvSpPr>
            <a:spLocks noGrp="1"/>
          </p:cNvSpPr>
          <p:nvPr>
            <p:ph idx="1"/>
          </p:nvPr>
        </p:nvSpPr>
        <p:spPr/>
        <p:txBody>
          <a:bodyPr/>
          <a:lstStyle/>
          <a:p>
            <a:pPr marL="0" indent="0">
              <a:buNone/>
            </a:pPr>
            <a:r>
              <a:rPr lang="en-CA" sz="2400" dirty="0"/>
              <a:t>Creates a new market and value network and eventually disrupts an existing market and value network, displacing established market leaders and alliances</a:t>
            </a:r>
          </a:p>
          <a:p>
            <a:pPr lvl="1"/>
            <a:r>
              <a:rPr lang="en-CA" sz="2000" dirty="0"/>
              <a:t>The term was defined and phenomenon analyzed by Clayton Christensen in 1995</a:t>
            </a:r>
            <a:r>
              <a:rPr lang="en-CA" sz="2000" baseline="30000" dirty="0"/>
              <a:t>[1]</a:t>
            </a:r>
            <a:r>
              <a:rPr lang="en-CA" sz="2000" dirty="0"/>
              <a:t> </a:t>
            </a:r>
          </a:p>
          <a:p>
            <a:pPr lvl="1"/>
            <a:r>
              <a:rPr lang="en-CA" sz="2000" dirty="0"/>
              <a:t>More recent sources also include “significant societal impact” as an aspect of disruptive innovation</a:t>
            </a:r>
            <a:r>
              <a:rPr lang="en-CA" sz="2000" baseline="30000" dirty="0"/>
              <a:t>[2]</a:t>
            </a:r>
          </a:p>
          <a:p>
            <a:pPr lvl="1"/>
            <a:endParaRPr lang="en-CA" sz="800" baseline="30000" dirty="0"/>
          </a:p>
          <a:p>
            <a:pPr lvl="1"/>
            <a:endParaRPr lang="en-CA" sz="800" baseline="30000" dirty="0"/>
          </a:p>
          <a:p>
            <a:pPr lvl="1"/>
            <a:endParaRPr lang="en-CA" sz="800" baseline="30000" dirty="0"/>
          </a:p>
          <a:p>
            <a:pPr algn="r">
              <a:buNone/>
            </a:pPr>
            <a:r>
              <a:rPr lang="en-CA" sz="1400" baseline="30000" dirty="0">
                <a:solidFill>
                  <a:schemeClr val="accent1">
                    <a:lumMod val="60000"/>
                    <a:lumOff val="40000"/>
                  </a:schemeClr>
                </a:solidFill>
              </a:rPr>
              <a:t>1 </a:t>
            </a:r>
            <a:r>
              <a:rPr lang="en-CA" sz="1400" dirty="0">
                <a:solidFill>
                  <a:schemeClr val="accent1">
                    <a:lumMod val="60000"/>
                    <a:lumOff val="40000"/>
                  </a:schemeClr>
                </a:solidFill>
              </a:rPr>
              <a:t>Bower, Joseph L. &amp; Christensen, Clayton M. (1995)</a:t>
            </a:r>
          </a:p>
          <a:p>
            <a:pPr algn="r">
              <a:spcBef>
                <a:spcPts val="0"/>
              </a:spcBef>
              <a:buNone/>
            </a:pPr>
            <a:r>
              <a:rPr lang="en-CA" sz="1400" baseline="30000" dirty="0">
                <a:solidFill>
                  <a:schemeClr val="accent1">
                    <a:lumMod val="60000"/>
                    <a:lumOff val="40000"/>
                  </a:schemeClr>
                </a:solidFill>
              </a:rPr>
              <a:t>2</a:t>
            </a:r>
            <a:r>
              <a:rPr lang="en-CA" sz="1400" dirty="0">
                <a:solidFill>
                  <a:schemeClr val="accent1">
                    <a:lumMod val="60000"/>
                    <a:lumOff val="40000"/>
                  </a:schemeClr>
                </a:solidFill>
              </a:rPr>
              <a:t> </a:t>
            </a:r>
            <a:r>
              <a:rPr lang="en-CA" sz="1400" dirty="0" err="1">
                <a:solidFill>
                  <a:schemeClr val="accent1">
                    <a:lumMod val="60000"/>
                    <a:lumOff val="40000"/>
                  </a:schemeClr>
                </a:solidFill>
              </a:rPr>
              <a:t>Assink</a:t>
            </a:r>
            <a:r>
              <a:rPr lang="en-CA" sz="1400" dirty="0">
                <a:solidFill>
                  <a:schemeClr val="accent1">
                    <a:lumMod val="60000"/>
                    <a:lumOff val="40000"/>
                  </a:schemeClr>
                </a:solidFill>
              </a:rPr>
              <a:t>, </a:t>
            </a:r>
            <a:r>
              <a:rPr lang="en-CA" sz="1400" dirty="0" err="1">
                <a:solidFill>
                  <a:schemeClr val="accent1">
                    <a:lumMod val="60000"/>
                    <a:lumOff val="40000"/>
                  </a:schemeClr>
                </a:solidFill>
              </a:rPr>
              <a:t>Marnix</a:t>
            </a:r>
            <a:r>
              <a:rPr lang="en-CA" sz="1400" dirty="0">
                <a:solidFill>
                  <a:schemeClr val="accent1">
                    <a:lumMod val="60000"/>
                    <a:lumOff val="40000"/>
                  </a:schemeClr>
                </a:solidFill>
              </a:rPr>
              <a:t>, "Inhibitors of disruptive innovation capability: a conceptual model." </a:t>
            </a:r>
          </a:p>
          <a:p>
            <a:pPr algn="r">
              <a:spcBef>
                <a:spcPts val="0"/>
              </a:spcBef>
              <a:buNone/>
            </a:pPr>
            <a:r>
              <a:rPr lang="en-CA" sz="1400" i="1" dirty="0">
                <a:solidFill>
                  <a:schemeClr val="accent1">
                    <a:lumMod val="60000"/>
                    <a:lumOff val="40000"/>
                  </a:schemeClr>
                </a:solidFill>
              </a:rPr>
              <a:t>European Journal of Innovation Management</a:t>
            </a:r>
            <a:r>
              <a:rPr lang="en-CA" sz="1400" dirty="0">
                <a:solidFill>
                  <a:schemeClr val="accent1">
                    <a:lumMod val="60000"/>
                    <a:lumOff val="40000"/>
                  </a:schemeClr>
                </a:solidFill>
              </a:rPr>
              <a:t> 9.2 (2006): 215-233</a:t>
            </a:r>
          </a:p>
          <a:p>
            <a:endParaRPr lang="en-CA" dirty="0"/>
          </a:p>
          <a:p>
            <a:endParaRPr lang="en-CA" dirty="0"/>
          </a:p>
        </p:txBody>
      </p:sp>
    </p:spTree>
    <p:extLst>
      <p:ext uri="{BB962C8B-B14F-4D97-AF65-F5344CB8AC3E}">
        <p14:creationId xmlns:p14="http://schemas.microsoft.com/office/powerpoint/2010/main" val="1008152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Elements of disruptive innovation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839" y="1272429"/>
            <a:ext cx="6934200" cy="5200650"/>
          </a:xfrm>
          <a:prstGeom prst="rect">
            <a:avLst/>
          </a:prstGeom>
        </p:spPr>
      </p:pic>
      <p:sp>
        <p:nvSpPr>
          <p:cNvPr id="4" name="Rectangle 3"/>
          <p:cNvSpPr/>
          <p:nvPr/>
        </p:nvSpPr>
        <p:spPr>
          <a:xfrm>
            <a:off x="887505" y="1272429"/>
            <a:ext cx="7748868" cy="89254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59358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Out of the blue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9026" y="2020140"/>
            <a:ext cx="5355040" cy="4057930"/>
          </a:xfrm>
          <a:prstGeom prst="rect">
            <a:avLst/>
          </a:prstGeom>
        </p:spPr>
      </p:pic>
    </p:spTree>
    <p:extLst>
      <p:ext uri="{BB962C8B-B14F-4D97-AF65-F5344CB8AC3E}">
        <p14:creationId xmlns:p14="http://schemas.microsoft.com/office/powerpoint/2010/main" val="2161393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201613" y="365125"/>
            <a:ext cx="8942387" cy="1325563"/>
          </a:xfrm>
        </p:spPr>
        <p:txBody>
          <a:bodyPr>
            <a:normAutofit/>
          </a:bodyPr>
          <a:lstStyle/>
          <a:p>
            <a:pPr algn="ctr" eaLnBrk="1" hangingPunct="1"/>
            <a:r>
              <a:rPr lang="en-CA" sz="3600" b="1" dirty="0">
                <a:solidFill>
                  <a:schemeClr val="accent1">
                    <a:lumMod val="60000"/>
                    <a:lumOff val="40000"/>
                  </a:schemeClr>
                </a:solidFill>
              </a:rPr>
              <a:t>Examples of combinations of </a:t>
            </a:r>
            <a:br>
              <a:rPr lang="en-CA" sz="3600" b="1" dirty="0">
                <a:solidFill>
                  <a:schemeClr val="accent1">
                    <a:lumMod val="60000"/>
                    <a:lumOff val="40000"/>
                  </a:schemeClr>
                </a:solidFill>
              </a:rPr>
            </a:br>
            <a:r>
              <a:rPr lang="en-CA" sz="3600" b="1" dirty="0">
                <a:solidFill>
                  <a:schemeClr val="accent1">
                    <a:lumMod val="60000"/>
                    <a:lumOff val="40000"/>
                  </a:schemeClr>
                </a:solidFill>
              </a:rPr>
              <a:t>disruptive technologies</a:t>
            </a:r>
          </a:p>
        </p:txBody>
      </p:sp>
      <p:sp>
        <p:nvSpPr>
          <p:cNvPr id="35842" name="Content Placeholder 2"/>
          <p:cNvSpPr>
            <a:spLocks noGrp="1"/>
          </p:cNvSpPr>
          <p:nvPr>
            <p:ph idx="1"/>
          </p:nvPr>
        </p:nvSpPr>
        <p:spPr/>
        <p:txBody>
          <a:bodyPr>
            <a:normAutofit/>
          </a:bodyPr>
          <a:lstStyle/>
          <a:p>
            <a:pPr eaLnBrk="1" hangingPunct="1"/>
            <a:r>
              <a:rPr lang="en-CA" b="1" dirty="0"/>
              <a:t>Virtual reality</a:t>
            </a:r>
          </a:p>
          <a:p>
            <a:pPr lvl="1" eaLnBrk="1" hangingPunct="1"/>
            <a:r>
              <a:rPr lang="en-CA" sz="2000" dirty="0"/>
              <a:t>For explanations and news see – The Virtual Reality Society at: </a:t>
            </a:r>
            <a:r>
              <a:rPr lang="en-CA" sz="2000" dirty="0">
                <a:solidFill>
                  <a:schemeClr val="accent1">
                    <a:lumMod val="40000"/>
                    <a:lumOff val="60000"/>
                  </a:schemeClr>
                </a:solidFill>
              </a:rPr>
              <a:t>www.vrs.org.uk</a:t>
            </a:r>
          </a:p>
          <a:p>
            <a:pPr eaLnBrk="1" hangingPunct="1"/>
            <a:r>
              <a:rPr lang="en-CA" b="1" dirty="0"/>
              <a:t>Automation of the knowledge worker</a:t>
            </a:r>
          </a:p>
          <a:p>
            <a:pPr lvl="1" eaLnBrk="1" hangingPunct="1"/>
            <a:r>
              <a:rPr lang="en-CA" sz="2000" dirty="0"/>
              <a:t>Listen to “</a:t>
            </a:r>
            <a:r>
              <a:rPr lang="en-CA" sz="2000" i="1" dirty="0"/>
              <a:t>Replacing the Professionals</a:t>
            </a:r>
            <a:r>
              <a:rPr lang="en-CA" sz="2000" dirty="0"/>
              <a:t>” on ‘Ideas’, CBC Radio 1, April 20</a:t>
            </a:r>
            <a:r>
              <a:rPr lang="en-CA" sz="2000" baseline="30000" dirty="0"/>
              <a:t>th</a:t>
            </a:r>
            <a:r>
              <a:rPr lang="en-CA" sz="2000" dirty="0"/>
              <a:t> at: </a:t>
            </a:r>
            <a:r>
              <a:rPr lang="en-CA" sz="2000" dirty="0">
                <a:solidFill>
                  <a:schemeClr val="accent1">
                    <a:lumMod val="40000"/>
                    <a:lumOff val="60000"/>
                  </a:schemeClr>
                </a:solidFill>
              </a:rPr>
              <a:t>www.cbc.ca/radio/ideas/replacing-the-professionals-richard-susskind-1.3542846</a:t>
            </a:r>
            <a:r>
              <a:rPr lang="en-CA" sz="2000" dirty="0"/>
              <a:t>  </a:t>
            </a:r>
          </a:p>
          <a:p>
            <a:pPr eaLnBrk="1" hangingPunct="1"/>
            <a:r>
              <a:rPr lang="en-CA" b="1" dirty="0"/>
              <a:t>Additive manufacturing </a:t>
            </a:r>
            <a:r>
              <a:rPr lang="en-CA" dirty="0"/>
              <a:t>(i.e., 3-D printing)</a:t>
            </a:r>
          </a:p>
          <a:p>
            <a:pPr lvl="1" eaLnBrk="1" hangingPunct="1"/>
            <a:r>
              <a:rPr lang="en-CA" sz="2000" dirty="0"/>
              <a:t>The printed world – see The Economist at: </a:t>
            </a:r>
            <a:r>
              <a:rPr lang="en-CA" sz="2000" dirty="0">
                <a:solidFill>
                  <a:schemeClr val="accent1">
                    <a:lumMod val="40000"/>
                    <a:lumOff val="60000"/>
                  </a:schemeClr>
                </a:solidFill>
              </a:rPr>
              <a:t>www.economist.com/node/18114221</a:t>
            </a:r>
            <a:r>
              <a:rPr lang="en-CA" sz="2000" dirty="0"/>
              <a:t> </a:t>
            </a:r>
          </a:p>
          <a:p>
            <a:pPr eaLnBrk="1" hangingPunct="1"/>
            <a:endParaRPr lang="en-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201613" y="365125"/>
            <a:ext cx="8647112" cy="1325563"/>
          </a:xfrm>
        </p:spPr>
        <p:txBody>
          <a:bodyPr>
            <a:normAutofit/>
          </a:bodyPr>
          <a:lstStyle/>
          <a:p>
            <a:pPr algn="ctr" eaLnBrk="1" hangingPunct="1"/>
            <a:r>
              <a:rPr lang="en-CA" sz="3600" b="1" dirty="0">
                <a:solidFill>
                  <a:schemeClr val="accent1">
                    <a:lumMod val="60000"/>
                    <a:lumOff val="40000"/>
                  </a:schemeClr>
                </a:solidFill>
              </a:rPr>
              <a:t>Emerging disruptive technologies</a:t>
            </a:r>
          </a:p>
        </p:txBody>
      </p:sp>
      <p:sp>
        <p:nvSpPr>
          <p:cNvPr id="34818" name="Content Placeholder 2"/>
          <p:cNvSpPr>
            <a:spLocks noGrp="1"/>
          </p:cNvSpPr>
          <p:nvPr>
            <p:ph idx="1"/>
          </p:nvPr>
        </p:nvSpPr>
        <p:spPr/>
        <p:txBody>
          <a:bodyPr>
            <a:normAutofit/>
          </a:bodyPr>
          <a:lstStyle/>
          <a:p>
            <a:pPr eaLnBrk="1" hangingPunct="1"/>
            <a:r>
              <a:rPr lang="en-CA" b="1" dirty="0"/>
              <a:t>Machine learning</a:t>
            </a:r>
          </a:p>
          <a:p>
            <a:pPr lvl="1" eaLnBrk="1" hangingPunct="1"/>
            <a:r>
              <a:rPr lang="en-CA" sz="2000" dirty="0"/>
              <a:t>Natural language processing – see here for more info: </a:t>
            </a:r>
            <a:r>
              <a:rPr lang="en-CA" sz="2000" dirty="0">
                <a:solidFill>
                  <a:schemeClr val="accent1">
                    <a:lumMod val="40000"/>
                    <a:lumOff val="60000"/>
                  </a:schemeClr>
                </a:solidFill>
              </a:rPr>
              <a:t>https://en.wikipedia.org/wiki/Natural_language_processing </a:t>
            </a:r>
          </a:p>
          <a:p>
            <a:pPr eaLnBrk="1" hangingPunct="1"/>
            <a:r>
              <a:rPr lang="en-CA" b="1" dirty="0"/>
              <a:t>Big data analytics</a:t>
            </a:r>
          </a:p>
          <a:p>
            <a:pPr lvl="1" eaLnBrk="1" hangingPunct="1"/>
            <a:r>
              <a:rPr lang="en-CA" sz="2000" dirty="0"/>
              <a:t>See - Big Data: The Management Revolution in Harvard Business Review at: </a:t>
            </a:r>
            <a:r>
              <a:rPr lang="en-CA" sz="2000" dirty="0">
                <a:solidFill>
                  <a:schemeClr val="accent1">
                    <a:lumMod val="40000"/>
                    <a:lumOff val="60000"/>
                  </a:schemeClr>
                </a:solidFill>
              </a:rPr>
              <a:t>https://hbr.org/2012/10/big-data-the-management-revolution </a:t>
            </a:r>
          </a:p>
          <a:p>
            <a:pPr eaLnBrk="1" hangingPunct="1"/>
            <a:r>
              <a:rPr lang="en-CA" b="1" dirty="0"/>
              <a:t>Blockchain</a:t>
            </a:r>
          </a:p>
          <a:p>
            <a:pPr lvl="1" eaLnBrk="1" hangingPunct="1"/>
            <a:r>
              <a:rPr lang="en-CA" sz="2000" dirty="0"/>
              <a:t>Blockchain starts transition from hype to everyday use in markets as exchanges and start-ups are making their first moves to implement the technology  - </a:t>
            </a:r>
            <a:r>
              <a:rPr lang="en-CA" sz="2000" i="1" dirty="0"/>
              <a:t>Financial Times </a:t>
            </a:r>
            <a:r>
              <a:rPr lang="en-CA" sz="2000" dirty="0"/>
              <a:t>(</a:t>
            </a:r>
            <a:r>
              <a:rPr lang="en-CA" sz="2000" i="1" dirty="0"/>
              <a:t>London</a:t>
            </a:r>
            <a:r>
              <a:rPr lang="en-CA" sz="2000" dirty="0"/>
              <a:t>) October 11, 2016 at: </a:t>
            </a:r>
            <a:r>
              <a:rPr lang="en-CA" sz="2000" dirty="0">
                <a:solidFill>
                  <a:schemeClr val="accent1">
                    <a:lumMod val="40000"/>
                    <a:lumOff val="60000"/>
                  </a:schemeClr>
                </a:solidFill>
              </a:rPr>
              <a:t>www.ft.com/world/uk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The march of disruptive innovations</a:t>
            </a:r>
            <a:endParaRPr lang="en-CA" sz="3200" b="1" dirty="0">
              <a:solidFill>
                <a:schemeClr val="accent1">
                  <a:lumMod val="60000"/>
                  <a:lumOff val="40000"/>
                </a:schemeClr>
              </a:solidFill>
            </a:endParaRPr>
          </a:p>
        </p:txBody>
      </p:sp>
      <p:graphicFrame>
        <p:nvGraphicFramePr>
          <p:cNvPr id="3" name="Group 59"/>
          <p:cNvGraphicFramePr>
            <a:graphicFrameLocks noGrp="1"/>
          </p:cNvGraphicFramePr>
          <p:nvPr>
            <p:extLst>
              <p:ext uri="{D42A27DB-BD31-4B8C-83A1-F6EECF244321}">
                <p14:modId xmlns:p14="http://schemas.microsoft.com/office/powerpoint/2010/main" val="3914244241"/>
              </p:ext>
            </p:extLst>
          </p:nvPr>
        </p:nvGraphicFramePr>
        <p:xfrm>
          <a:off x="502920" y="1908587"/>
          <a:ext cx="4069080" cy="3251434"/>
        </p:xfrm>
        <a:graphic>
          <a:graphicData uri="http://schemas.openxmlformats.org/drawingml/2006/table">
            <a:tbl>
              <a:tblPr/>
              <a:tblGrid>
                <a:gridCol w="1756779">
                  <a:extLst>
                    <a:ext uri="{9D8B030D-6E8A-4147-A177-3AD203B41FA5}">
                      <a16:colId xmlns:a16="http://schemas.microsoft.com/office/drawing/2014/main" val="20000"/>
                    </a:ext>
                  </a:extLst>
                </a:gridCol>
                <a:gridCol w="2312301">
                  <a:extLst>
                    <a:ext uri="{9D8B030D-6E8A-4147-A177-3AD203B41FA5}">
                      <a16:colId xmlns:a16="http://schemas.microsoft.com/office/drawing/2014/main" val="20001"/>
                    </a:ext>
                  </a:extLst>
                </a:gridCol>
              </a:tblGrid>
              <a:tr h="578269">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400" b="1" i="0" u="none" strike="noStrike" cap="none" normalizeH="0" baseline="0" dirty="0">
                          <a:ln>
                            <a:noFill/>
                          </a:ln>
                          <a:solidFill>
                            <a:schemeClr val="bg1"/>
                          </a:solidFill>
                          <a:effectLst/>
                          <a:latin typeface="Arial" charset="0"/>
                        </a:rPr>
                        <a:t>Disruptive Innovation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400" b="1" i="0" u="none" strike="noStrike" cap="none" normalizeH="0" baseline="0" dirty="0">
                          <a:ln>
                            <a:noFill/>
                          </a:ln>
                          <a:solidFill>
                            <a:schemeClr val="bg1"/>
                          </a:solidFill>
                          <a:effectLst/>
                          <a:latin typeface="Arial" charset="0"/>
                        </a:rPr>
                        <a:t>Market Disrupted by Innovation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8701">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Telephony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Telegraphy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365202">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Automobiles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defRPr/>
                      </a:pPr>
                      <a:r>
                        <a:rPr kumimoji="0" lang="en-CA" sz="1200" b="0" i="0" u="none" strike="noStrike" cap="none" normalizeH="0" baseline="0" dirty="0">
                          <a:ln>
                            <a:noFill/>
                          </a:ln>
                          <a:solidFill>
                            <a:srgbClr val="000000"/>
                          </a:solidFill>
                          <a:effectLst/>
                          <a:latin typeface="Arial" charset="0"/>
                        </a:rPr>
                        <a:t>Rail &amp; workhorses</a:t>
                      </a:r>
                    </a:p>
                    <a:p>
                      <a:pPr marL="0" marR="0" lvl="0" indent="0" algn="ctr" defTabSz="914400" rtl="0" eaLnBrk="1" fontAlgn="base" latinLnBrk="0" hangingPunct="1">
                        <a:lnSpc>
                          <a:spcPct val="100000"/>
                        </a:lnSpc>
                        <a:spcBef>
                          <a:spcPct val="0"/>
                        </a:spcBef>
                        <a:spcAft>
                          <a:spcPct val="0"/>
                        </a:spcAft>
                        <a:buClr>
                          <a:schemeClr val="tx1"/>
                        </a:buClr>
                        <a:buSzTx/>
                        <a:buFontTx/>
                        <a:buNone/>
                        <a:tabLst/>
                      </a:pPr>
                      <a:endParaRPr kumimoji="0" lang="en-CA" sz="1200" b="0" i="0" u="none" strike="noStrike" cap="none" normalizeH="0" baseline="0" dirty="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2"/>
                  </a:ext>
                </a:extLst>
              </a:tr>
              <a:tr h="486071">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defRPr/>
                      </a:pPr>
                      <a:r>
                        <a:rPr kumimoji="0" lang="en-CA" sz="1200" b="0" i="0" u="none" strike="noStrike" cap="none" normalizeH="0" baseline="0" dirty="0">
                          <a:ln>
                            <a:noFill/>
                          </a:ln>
                          <a:solidFill>
                            <a:srgbClr val="000000"/>
                          </a:solidFill>
                          <a:effectLst/>
                          <a:latin typeface="Arial" charset="0"/>
                        </a:rPr>
                        <a:t>Personal computers</a:t>
                      </a:r>
                    </a:p>
                    <a:p>
                      <a:pPr marL="0" marR="0" lvl="0" indent="0" algn="ctr" defTabSz="914400" rtl="0" eaLnBrk="1" fontAlgn="base" latinLnBrk="0" hangingPunct="1">
                        <a:lnSpc>
                          <a:spcPct val="100000"/>
                        </a:lnSpc>
                        <a:spcBef>
                          <a:spcPct val="0"/>
                        </a:spcBef>
                        <a:spcAft>
                          <a:spcPct val="0"/>
                        </a:spcAft>
                        <a:buClr>
                          <a:schemeClr val="tx1"/>
                        </a:buClr>
                        <a:buSzTx/>
                        <a:buFontTx/>
                        <a:buNone/>
                        <a:tabLst/>
                      </a:pPr>
                      <a:endParaRPr kumimoji="0" lang="en-CA" sz="1200" b="0" i="0" u="none" strike="noStrike" cap="none" normalizeH="0" baseline="0" dirty="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defRPr/>
                      </a:pPr>
                      <a:r>
                        <a:rPr kumimoji="0" lang="en-CA" sz="1200" b="0" i="0" u="none" strike="noStrike" cap="none" normalizeH="0" baseline="0" dirty="0">
                          <a:ln>
                            <a:noFill/>
                          </a:ln>
                          <a:solidFill>
                            <a:srgbClr val="000000"/>
                          </a:solidFill>
                          <a:effectLst/>
                          <a:latin typeface="Arial" charset="0"/>
                        </a:rPr>
                        <a:t>Mini computers, workstations &amp; word processors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72407">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Smartphones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Plan Old Telephone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10004"/>
                  </a:ext>
                </a:extLst>
              </a:tr>
              <a:tr h="386334">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Digital calculators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Mechanical calculators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412452">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USBs &amp; flash drives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Floppy disks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10006"/>
                  </a:ext>
                </a:extLst>
              </a:tr>
            </a:tbl>
          </a:graphicData>
        </a:graphic>
      </p:graphicFrame>
      <p:graphicFrame>
        <p:nvGraphicFramePr>
          <p:cNvPr id="4" name="Group 58"/>
          <p:cNvGraphicFramePr>
            <a:graphicFrameLocks noGrp="1"/>
          </p:cNvGraphicFramePr>
          <p:nvPr>
            <p:extLst>
              <p:ext uri="{D42A27DB-BD31-4B8C-83A1-F6EECF244321}">
                <p14:modId xmlns:p14="http://schemas.microsoft.com/office/powerpoint/2010/main" val="981761928"/>
              </p:ext>
            </p:extLst>
          </p:nvPr>
        </p:nvGraphicFramePr>
        <p:xfrm>
          <a:off x="4681519" y="1908083"/>
          <a:ext cx="3943350" cy="3252441"/>
        </p:xfrm>
        <a:graphic>
          <a:graphicData uri="http://schemas.openxmlformats.org/drawingml/2006/table">
            <a:tbl>
              <a:tblPr/>
              <a:tblGrid>
                <a:gridCol w="1717581">
                  <a:extLst>
                    <a:ext uri="{9D8B030D-6E8A-4147-A177-3AD203B41FA5}">
                      <a16:colId xmlns:a16="http://schemas.microsoft.com/office/drawing/2014/main" val="20000"/>
                    </a:ext>
                  </a:extLst>
                </a:gridCol>
                <a:gridCol w="2225769">
                  <a:extLst>
                    <a:ext uri="{9D8B030D-6E8A-4147-A177-3AD203B41FA5}">
                      <a16:colId xmlns:a16="http://schemas.microsoft.com/office/drawing/2014/main" val="20001"/>
                    </a:ext>
                  </a:extLst>
                </a:gridCol>
              </a:tblGrid>
              <a:tr h="58102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400" b="1" i="0" u="none" strike="noStrike" cap="none" normalizeH="0" baseline="0" dirty="0">
                          <a:ln>
                            <a:noFill/>
                          </a:ln>
                          <a:solidFill>
                            <a:schemeClr val="bg1"/>
                          </a:solidFill>
                          <a:effectLst/>
                          <a:latin typeface="Arial" charset="0"/>
                        </a:rPr>
                        <a:t>Disruptive Innovation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400" b="1" i="0" u="none" strike="noStrike" cap="none" normalizeH="0" baseline="0" dirty="0">
                          <a:ln>
                            <a:noFill/>
                          </a:ln>
                          <a:solidFill>
                            <a:schemeClr val="bg1"/>
                          </a:solidFill>
                          <a:effectLst/>
                          <a:latin typeface="Arial" charset="0"/>
                        </a:rPr>
                        <a:t>Market Disrupted by Innovation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68741">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Light emitting diodes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Lightbulbs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446999">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Hydraulic excavators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Cable-operated excavators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2"/>
                  </a:ext>
                </a:extLst>
              </a:tr>
              <a:tr h="50494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Plastics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Metal, wood, glass, etc.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47307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Ultrasound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X-ray imaging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10004"/>
                  </a:ext>
                </a:extLst>
              </a:tr>
              <a:tr h="378263">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Digital media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CDs, DVDs, etc.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399393">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Digital photography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CA" sz="1200" b="0" i="0" u="none" strike="noStrike" cap="none" normalizeH="0" baseline="0" dirty="0">
                          <a:ln>
                            <a:noFill/>
                          </a:ln>
                          <a:solidFill>
                            <a:srgbClr val="000000"/>
                          </a:solidFill>
                          <a:effectLst/>
                          <a:latin typeface="Arial" charset="0"/>
                        </a:rPr>
                        <a:t>Film-based photography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91049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Disruptive innovation (2)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047" y="1354512"/>
            <a:ext cx="6076950" cy="4562475"/>
          </a:xfrm>
          <a:prstGeom prst="rect">
            <a:avLst/>
          </a:prstGeom>
        </p:spPr>
      </p:pic>
      <p:sp>
        <p:nvSpPr>
          <p:cNvPr id="4" name="Rectangle 3"/>
          <p:cNvSpPr/>
          <p:nvPr/>
        </p:nvSpPr>
        <p:spPr>
          <a:xfrm>
            <a:off x="1209675" y="1354512"/>
            <a:ext cx="6427694" cy="9499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5" name="TextBox 4"/>
          <p:cNvSpPr txBox="1"/>
          <p:nvPr/>
        </p:nvSpPr>
        <p:spPr>
          <a:xfrm>
            <a:off x="8673352" y="6488668"/>
            <a:ext cx="510013" cy="369332"/>
          </a:xfrm>
          <a:prstGeom prst="rect">
            <a:avLst/>
          </a:prstGeom>
          <a:noFill/>
        </p:spPr>
        <p:txBody>
          <a:bodyPr wrap="square" rtlCol="0">
            <a:spAutoFit/>
          </a:bodyPr>
          <a:lstStyle/>
          <a:p>
            <a:r>
              <a:rPr lang="en-CA" dirty="0"/>
              <a:t>PC</a:t>
            </a:r>
          </a:p>
        </p:txBody>
      </p:sp>
    </p:spTree>
    <p:extLst>
      <p:ext uri="{BB962C8B-B14F-4D97-AF65-F5344CB8AC3E}">
        <p14:creationId xmlns:p14="http://schemas.microsoft.com/office/powerpoint/2010/main" val="705721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Disruptive innovations (3)</a:t>
            </a:r>
          </a:p>
        </p:txBody>
      </p:sp>
      <p:sp>
        <p:nvSpPr>
          <p:cNvPr id="3" name="Content Placeholder 2"/>
          <p:cNvSpPr>
            <a:spLocks noGrp="1"/>
          </p:cNvSpPr>
          <p:nvPr>
            <p:ph idx="1"/>
          </p:nvPr>
        </p:nvSpPr>
        <p:spPr/>
        <p:txBody>
          <a:bodyPr>
            <a:normAutofit/>
          </a:bodyPr>
          <a:lstStyle/>
          <a:p>
            <a:pPr>
              <a:lnSpc>
                <a:spcPct val="95000"/>
              </a:lnSpc>
            </a:pPr>
            <a:r>
              <a:rPr lang="en-CA" sz="2400" dirty="0"/>
              <a:t>Tend to be produced by outsiders</a:t>
            </a:r>
          </a:p>
          <a:p>
            <a:pPr>
              <a:lnSpc>
                <a:spcPct val="95000"/>
              </a:lnSpc>
            </a:pPr>
            <a:r>
              <a:rPr lang="en-CA" sz="2400" dirty="0"/>
              <a:t>The business environment of market leaders does not allow them to pursue disruption when they first arise</a:t>
            </a:r>
          </a:p>
          <a:p>
            <a:pPr lvl="1">
              <a:lnSpc>
                <a:spcPct val="95000"/>
              </a:lnSpc>
            </a:pPr>
            <a:r>
              <a:rPr lang="en-CA" dirty="0"/>
              <a:t>Why, because they are not profitable enough at first and because their development can take scarce resources away from sustaining innovations </a:t>
            </a:r>
          </a:p>
          <a:p>
            <a:pPr>
              <a:lnSpc>
                <a:spcPct val="95000"/>
              </a:lnSpc>
            </a:pPr>
            <a:r>
              <a:rPr lang="en-CA" sz="2400" dirty="0"/>
              <a:t>A disruptive process can take longer to develop than by the conventional approach and the risk associated to it is higher than more incremental or evolutionary forms of innovations</a:t>
            </a:r>
          </a:p>
          <a:p>
            <a:pPr lvl="1">
              <a:lnSpc>
                <a:spcPct val="95000"/>
              </a:lnSpc>
            </a:pPr>
            <a:r>
              <a:rPr lang="en-CA" dirty="0"/>
              <a:t>Once it is deployed in the market, it achieves a much faster penetration and higher degree of impact on the established markets</a:t>
            </a:r>
          </a:p>
          <a:p>
            <a:endParaRPr lang="en-CA" dirty="0"/>
          </a:p>
        </p:txBody>
      </p:sp>
    </p:spTree>
    <p:extLst>
      <p:ext uri="{BB962C8B-B14F-4D97-AF65-F5344CB8AC3E}">
        <p14:creationId xmlns:p14="http://schemas.microsoft.com/office/powerpoint/2010/main" val="1081338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The battle lines: incumbents </a:t>
            </a:r>
            <a:br>
              <a:rPr lang="en-CA" sz="3600" b="1" dirty="0">
                <a:solidFill>
                  <a:schemeClr val="accent1">
                    <a:lumMod val="60000"/>
                    <a:lumOff val="40000"/>
                  </a:schemeClr>
                </a:solidFill>
              </a:rPr>
            </a:br>
            <a:r>
              <a:rPr lang="en-CA" sz="3600" b="1" dirty="0">
                <a:solidFill>
                  <a:schemeClr val="accent1">
                    <a:lumMod val="60000"/>
                    <a:lumOff val="40000"/>
                  </a:schemeClr>
                </a:solidFill>
              </a:rPr>
              <a:t>fight disruptors</a:t>
            </a:r>
          </a:p>
        </p:txBody>
      </p:sp>
      <p:sp>
        <p:nvSpPr>
          <p:cNvPr id="3" name="Content Placeholder 2"/>
          <p:cNvSpPr>
            <a:spLocks noGrp="1"/>
          </p:cNvSpPr>
          <p:nvPr>
            <p:ph idx="1"/>
          </p:nvPr>
        </p:nvSpPr>
        <p:spPr/>
        <p:txBody>
          <a:bodyPr/>
          <a:lstStyle/>
          <a:p>
            <a:r>
              <a:rPr lang="en-CA" dirty="0"/>
              <a:t>The gas lighting industry commissioned and  introduced the gas mantle, a more efficient gas light source, </a:t>
            </a:r>
            <a:r>
              <a:rPr lang="en-CA" u="sng" dirty="0"/>
              <a:t>after</a:t>
            </a:r>
            <a:r>
              <a:rPr lang="en-CA" dirty="0"/>
              <a:t> the invention of the electric light bulb</a:t>
            </a:r>
          </a:p>
          <a:p>
            <a:endParaRPr lang="en-CA" dirty="0"/>
          </a:p>
          <a:p>
            <a:endParaRPr lang="en-CA" dirty="0"/>
          </a:p>
          <a:p>
            <a:endParaRPr lang="en-CA" dirty="0"/>
          </a:p>
          <a:p>
            <a:endParaRPr lang="en-CA" dirty="0"/>
          </a:p>
          <a:p>
            <a:r>
              <a:rPr lang="en-CA" dirty="0"/>
              <a:t>Vacuum tube manufacturers did not succeed with transistors (except RCA and Phillips)</a:t>
            </a:r>
          </a:p>
          <a:p>
            <a:r>
              <a:rPr lang="en-CA" dirty="0"/>
              <a:t>Kodak responded to digital photography, by launching the first digital camera – but failed to hold the market</a:t>
            </a:r>
          </a:p>
          <a:p>
            <a:endParaRPr lang="en-CA" dirty="0"/>
          </a:p>
        </p:txBody>
      </p:sp>
      <p:pic>
        <p:nvPicPr>
          <p:cNvPr id="4" name="Picture 5" descr="light-bulbs"/>
          <p:cNvPicPr>
            <a:picLocks noChangeAspect="1" noChangeArrowheads="1"/>
          </p:cNvPicPr>
          <p:nvPr/>
        </p:nvPicPr>
        <p:blipFill>
          <a:blip r:embed="rId2"/>
          <a:srcRect/>
          <a:stretch>
            <a:fillRect/>
          </a:stretch>
        </p:blipFill>
        <p:spPr bwMode="auto">
          <a:xfrm>
            <a:off x="3329333" y="2857225"/>
            <a:ext cx="695325" cy="925512"/>
          </a:xfrm>
          <a:prstGeom prst="rect">
            <a:avLst/>
          </a:prstGeom>
          <a:noFill/>
          <a:ln w="9525">
            <a:noFill/>
            <a:miter lim="800000"/>
            <a:headEnd/>
            <a:tailEnd/>
          </a:ln>
        </p:spPr>
      </p:pic>
      <p:pic>
        <p:nvPicPr>
          <p:cNvPr id="5" name="Picture 4" descr="gas mantle"/>
          <p:cNvPicPr>
            <a:picLocks noChangeAspect="1" noChangeArrowheads="1"/>
          </p:cNvPicPr>
          <p:nvPr/>
        </p:nvPicPr>
        <p:blipFill>
          <a:blip r:embed="rId3"/>
          <a:srcRect/>
          <a:stretch>
            <a:fillRect/>
          </a:stretch>
        </p:blipFill>
        <p:spPr bwMode="auto">
          <a:xfrm>
            <a:off x="4506912" y="2871512"/>
            <a:ext cx="906463" cy="911225"/>
          </a:xfrm>
          <a:prstGeom prst="rect">
            <a:avLst/>
          </a:prstGeom>
          <a:noFill/>
          <a:ln w="9525">
            <a:noFill/>
            <a:miter lim="800000"/>
            <a:headEnd/>
            <a:tailEnd/>
          </a:ln>
        </p:spPr>
      </p:pic>
    </p:spTree>
    <p:extLst>
      <p:ext uri="{BB962C8B-B14F-4D97-AF65-F5344CB8AC3E}">
        <p14:creationId xmlns:p14="http://schemas.microsoft.com/office/powerpoint/2010/main" val="1087594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3"/>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Examples of unlikely ideas that worked</a:t>
            </a:r>
          </a:p>
        </p:txBody>
      </p:sp>
      <p:pic>
        <p:nvPicPr>
          <p:cNvPr id="36866" name="Picture 5" descr="BicyclePlymouth"/>
          <p:cNvPicPr>
            <a:picLocks noChangeAspect="1" noChangeArrowheads="1"/>
          </p:cNvPicPr>
          <p:nvPr/>
        </p:nvPicPr>
        <p:blipFill>
          <a:blip r:embed="rId2"/>
          <a:srcRect/>
          <a:stretch>
            <a:fillRect/>
          </a:stretch>
        </p:blipFill>
        <p:spPr bwMode="auto">
          <a:xfrm>
            <a:off x="824706" y="1810268"/>
            <a:ext cx="990600" cy="903288"/>
          </a:xfrm>
          <a:prstGeom prst="rect">
            <a:avLst/>
          </a:prstGeom>
          <a:noFill/>
          <a:ln w="9525">
            <a:noFill/>
            <a:miter lim="800000"/>
            <a:headEnd/>
            <a:tailEnd/>
          </a:ln>
        </p:spPr>
      </p:pic>
      <p:pic>
        <p:nvPicPr>
          <p:cNvPr id="36867" name="Picture 4" descr="segway"/>
          <p:cNvPicPr>
            <a:picLocks noChangeAspect="1" noChangeArrowheads="1"/>
          </p:cNvPicPr>
          <p:nvPr/>
        </p:nvPicPr>
        <p:blipFill>
          <a:blip r:embed="rId3"/>
          <a:srcRect/>
          <a:stretch>
            <a:fillRect/>
          </a:stretch>
        </p:blipFill>
        <p:spPr bwMode="auto">
          <a:xfrm>
            <a:off x="772319" y="3014698"/>
            <a:ext cx="1042987" cy="1835150"/>
          </a:xfrm>
          <a:prstGeom prst="rect">
            <a:avLst/>
          </a:prstGeom>
          <a:noFill/>
          <a:ln w="9525">
            <a:noFill/>
            <a:miter lim="800000"/>
            <a:headEnd/>
            <a:tailEnd/>
          </a:ln>
        </p:spPr>
      </p:pic>
      <p:pic>
        <p:nvPicPr>
          <p:cNvPr id="36868" name="Picture 6" descr="Wrightflyer"/>
          <p:cNvPicPr>
            <a:picLocks noChangeAspect="1" noChangeArrowheads="1"/>
          </p:cNvPicPr>
          <p:nvPr/>
        </p:nvPicPr>
        <p:blipFill>
          <a:blip r:embed="rId4"/>
          <a:srcRect/>
          <a:stretch>
            <a:fillRect/>
          </a:stretch>
        </p:blipFill>
        <p:spPr bwMode="auto">
          <a:xfrm>
            <a:off x="456406" y="5150990"/>
            <a:ext cx="1727200" cy="1030287"/>
          </a:xfrm>
          <a:prstGeom prst="rect">
            <a:avLst/>
          </a:prstGeom>
          <a:noFill/>
          <a:ln w="9525">
            <a:noFill/>
            <a:miter lim="800000"/>
            <a:headEnd/>
            <a:tailEnd/>
          </a:ln>
        </p:spPr>
      </p:pic>
      <p:sp>
        <p:nvSpPr>
          <p:cNvPr id="8" name="TextBox 7"/>
          <p:cNvSpPr txBox="1"/>
          <p:nvPr/>
        </p:nvSpPr>
        <p:spPr>
          <a:xfrm>
            <a:off x="2603500" y="1974920"/>
            <a:ext cx="5448300" cy="4419600"/>
          </a:xfrm>
          <a:prstGeom prst="rect">
            <a:avLst/>
          </a:prstGeom>
          <a:noFill/>
        </p:spPr>
        <p:txBody>
          <a:bodyPr>
            <a:spAutoFit/>
          </a:bodyPr>
          <a:lstStyle/>
          <a:p>
            <a:pPr marL="342900" indent="-342900">
              <a:lnSpc>
                <a:spcPct val="80000"/>
              </a:lnSpc>
              <a:spcBef>
                <a:spcPct val="20000"/>
              </a:spcBef>
              <a:buClr>
                <a:srgbClr val="000000"/>
              </a:buClr>
              <a:buFont typeface="Times" pitchFamily="18" charset="0"/>
              <a:buChar char="•"/>
              <a:defRPr/>
            </a:pPr>
            <a:r>
              <a:rPr lang="en-CA" altLang="en-US" sz="2000" b="1" kern="0" dirty="0">
                <a:solidFill>
                  <a:schemeClr val="accent1">
                    <a:lumMod val="60000"/>
                    <a:lumOff val="40000"/>
                  </a:schemeClr>
                </a:solidFill>
                <a:latin typeface="Arial"/>
              </a:rPr>
              <a:t>The bicycle </a:t>
            </a:r>
            <a:r>
              <a:rPr lang="en-CA" altLang="en-US" sz="2000" kern="0" dirty="0">
                <a:latin typeface="Arial"/>
              </a:rPr>
              <a:t>(1816 </a:t>
            </a:r>
            <a:r>
              <a:rPr lang="en-CA" altLang="en-US" sz="1600" kern="0" dirty="0">
                <a:latin typeface="Arial"/>
              </a:rPr>
              <a:t>no pedals</a:t>
            </a:r>
            <a:r>
              <a:rPr lang="en-CA" altLang="en-US" sz="2000" kern="0" dirty="0">
                <a:latin typeface="Arial"/>
              </a:rPr>
              <a:t>, 1885</a:t>
            </a:r>
            <a:r>
              <a:rPr lang="en-CA" altLang="en-US" sz="1600" kern="0" dirty="0">
                <a:latin typeface="Arial"/>
              </a:rPr>
              <a:t> modern</a:t>
            </a:r>
            <a:r>
              <a:rPr lang="en-CA" altLang="en-US" sz="2000" kern="0" dirty="0">
                <a:latin typeface="Arial"/>
              </a:rPr>
              <a:t>)</a:t>
            </a:r>
          </a:p>
          <a:p>
            <a:pPr marL="742950" lvl="1" indent="-285750">
              <a:lnSpc>
                <a:spcPct val="95000"/>
              </a:lnSpc>
              <a:spcBef>
                <a:spcPct val="20000"/>
              </a:spcBef>
              <a:buClr>
                <a:srgbClr val="000000"/>
              </a:buClr>
              <a:buFont typeface="Times" pitchFamily="18" charset="0"/>
              <a:buChar char="–"/>
              <a:defRPr/>
            </a:pPr>
            <a:r>
              <a:rPr lang="en-CA" altLang="en-US" sz="1600" kern="0" dirty="0">
                <a:latin typeface="Arial"/>
              </a:rPr>
              <a:t>After it was invented people did not believe it was possible without actually seeing one</a:t>
            </a:r>
          </a:p>
          <a:p>
            <a:pPr marL="342900" indent="-342900">
              <a:lnSpc>
                <a:spcPct val="80000"/>
              </a:lnSpc>
              <a:spcBef>
                <a:spcPct val="20000"/>
              </a:spcBef>
              <a:buClr>
                <a:srgbClr val="000000"/>
              </a:buClr>
              <a:buFont typeface="Times" pitchFamily="18" charset="0"/>
              <a:buChar char="•"/>
              <a:defRPr/>
            </a:pPr>
            <a:endParaRPr lang="en-CA" altLang="en-US" sz="2000" kern="0" dirty="0">
              <a:latin typeface="Arial"/>
            </a:endParaRPr>
          </a:p>
          <a:p>
            <a:pPr marL="342900" indent="-342900">
              <a:lnSpc>
                <a:spcPct val="80000"/>
              </a:lnSpc>
              <a:spcBef>
                <a:spcPct val="20000"/>
              </a:spcBef>
              <a:buClr>
                <a:srgbClr val="000000"/>
              </a:buClr>
              <a:buFont typeface="Times" pitchFamily="18" charset="0"/>
              <a:buChar char="•"/>
              <a:defRPr/>
            </a:pPr>
            <a:r>
              <a:rPr lang="en-CA" altLang="en-US" sz="2000" b="1" kern="0" dirty="0">
                <a:solidFill>
                  <a:schemeClr val="accent1">
                    <a:lumMod val="60000"/>
                    <a:lumOff val="40000"/>
                  </a:schemeClr>
                </a:solidFill>
                <a:latin typeface="Arial"/>
              </a:rPr>
              <a:t>The Segway</a:t>
            </a:r>
          </a:p>
          <a:p>
            <a:pPr marL="742950" lvl="1" indent="-285750">
              <a:lnSpc>
                <a:spcPct val="95000"/>
              </a:lnSpc>
              <a:spcBef>
                <a:spcPct val="20000"/>
              </a:spcBef>
              <a:buClr>
                <a:srgbClr val="000000"/>
              </a:buClr>
              <a:buFont typeface="Times" pitchFamily="18" charset="0"/>
              <a:buChar char="–"/>
              <a:defRPr/>
            </a:pPr>
            <a:r>
              <a:rPr lang="en-CA" altLang="en-US" sz="1600" kern="0" dirty="0">
                <a:latin typeface="Arial"/>
              </a:rPr>
              <a:t>An unlikely idea</a:t>
            </a:r>
          </a:p>
          <a:p>
            <a:pPr marL="1085850" lvl="2" indent="-228600">
              <a:lnSpc>
                <a:spcPct val="95000"/>
              </a:lnSpc>
              <a:spcBef>
                <a:spcPct val="20000"/>
              </a:spcBef>
              <a:buClr>
                <a:srgbClr val="000000"/>
              </a:buClr>
              <a:buFont typeface="Times" pitchFamily="18" charset="0"/>
              <a:buChar char="•"/>
              <a:defRPr/>
            </a:pPr>
            <a:r>
              <a:rPr lang="en-CA" altLang="en-US" sz="1600" kern="0" dirty="0">
                <a:latin typeface="Arial"/>
              </a:rPr>
              <a:t>It achieved only limited acceptability because it did not consider the regulations - in many territories it has to be licensed as a motor vehicle</a:t>
            </a:r>
          </a:p>
          <a:p>
            <a:pPr marL="1085850" lvl="2" indent="-228600">
              <a:lnSpc>
                <a:spcPct val="95000"/>
              </a:lnSpc>
              <a:spcBef>
                <a:spcPct val="20000"/>
              </a:spcBef>
              <a:buClr>
                <a:srgbClr val="000000"/>
              </a:buClr>
              <a:buFont typeface="Times" pitchFamily="18" charset="0"/>
              <a:buChar char="•"/>
              <a:defRPr/>
            </a:pPr>
            <a:endParaRPr lang="en-CA" altLang="en-US" sz="1600" kern="0" dirty="0">
              <a:latin typeface="Arial"/>
            </a:endParaRPr>
          </a:p>
          <a:p>
            <a:pPr marL="342900" indent="-342900">
              <a:lnSpc>
                <a:spcPct val="95000"/>
              </a:lnSpc>
              <a:spcBef>
                <a:spcPct val="20000"/>
              </a:spcBef>
              <a:buClr>
                <a:srgbClr val="000000"/>
              </a:buClr>
              <a:buFont typeface="Times" pitchFamily="18" charset="0"/>
              <a:buChar char="•"/>
              <a:defRPr/>
            </a:pPr>
            <a:r>
              <a:rPr lang="en-CA" altLang="en-US" sz="2000" b="1" kern="0" dirty="0">
                <a:solidFill>
                  <a:schemeClr val="accent1">
                    <a:lumMod val="60000"/>
                    <a:lumOff val="40000"/>
                  </a:schemeClr>
                </a:solidFill>
                <a:latin typeface="Arial"/>
              </a:rPr>
              <a:t>Heavier than air flight </a:t>
            </a:r>
            <a:r>
              <a:rPr lang="en-CA" altLang="en-US" sz="2000" kern="0" dirty="0">
                <a:latin typeface="Arial"/>
              </a:rPr>
              <a:t>– gliders (1853) preceded powered aircraft (1903)</a:t>
            </a:r>
          </a:p>
          <a:p>
            <a:pPr marL="742950" lvl="1" indent="-285750">
              <a:lnSpc>
                <a:spcPct val="95000"/>
              </a:lnSpc>
              <a:spcBef>
                <a:spcPct val="20000"/>
              </a:spcBef>
              <a:buClr>
                <a:srgbClr val="000000"/>
              </a:buClr>
              <a:buFont typeface="Times" pitchFamily="18" charset="0"/>
              <a:buChar char="–"/>
              <a:defRPr/>
            </a:pPr>
            <a:r>
              <a:rPr lang="en-CA" altLang="en-US" sz="1600" kern="0" dirty="0">
                <a:latin typeface="Arial"/>
              </a:rPr>
              <a:t>It is likely that it would not have been invented without having seen birds and insects, as it just seems so unlikely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normAutofit/>
          </a:bodyPr>
          <a:lstStyle/>
          <a:p>
            <a:pPr algn="ctr" eaLnBrk="1" hangingPunct="1"/>
            <a:r>
              <a:rPr lang="en-CA" altLang="en-US" sz="3600" b="1" dirty="0">
                <a:solidFill>
                  <a:schemeClr val="accent1">
                    <a:lumMod val="60000"/>
                    <a:lumOff val="40000"/>
                  </a:schemeClr>
                </a:solidFill>
              </a:rPr>
              <a:t>Innovation is an unintended sinkhole – but you have to do it!</a:t>
            </a:r>
            <a:endParaRPr lang="en-CA" sz="3600" b="1" dirty="0">
              <a:solidFill>
                <a:schemeClr val="accent1">
                  <a:lumMod val="60000"/>
                  <a:lumOff val="40000"/>
                </a:schemeClr>
              </a:solidFill>
            </a:endParaRPr>
          </a:p>
        </p:txBody>
      </p:sp>
      <p:sp>
        <p:nvSpPr>
          <p:cNvPr id="44034" name="Content Placeholder 2"/>
          <p:cNvSpPr>
            <a:spLocks noGrp="1"/>
          </p:cNvSpPr>
          <p:nvPr>
            <p:ph idx="1"/>
          </p:nvPr>
        </p:nvSpPr>
        <p:spPr/>
        <p:txBody>
          <a:bodyPr>
            <a:normAutofit/>
          </a:bodyPr>
          <a:lstStyle/>
          <a:p>
            <a:pPr eaLnBrk="1" hangingPunct="1">
              <a:lnSpc>
                <a:spcPct val="95000"/>
              </a:lnSpc>
            </a:pPr>
            <a:r>
              <a:rPr lang="en-CA" altLang="en-US" sz="2400" dirty="0"/>
              <a:t>“Half the money I spend on advertising is wasted, the problem is I don’t know which half”</a:t>
            </a:r>
          </a:p>
          <a:p>
            <a:pPr algn="r" eaLnBrk="1" hangingPunct="1">
              <a:lnSpc>
                <a:spcPct val="95000"/>
              </a:lnSpc>
              <a:buFont typeface="Arial" charset="0"/>
              <a:buNone/>
            </a:pPr>
            <a:r>
              <a:rPr lang="en-CA" altLang="en-US" sz="1800" i="1" dirty="0"/>
              <a:t>John Wannamaker, a pioneer in American retail</a:t>
            </a:r>
            <a:endParaRPr lang="en-CA" altLang="en-US" sz="2400" dirty="0"/>
          </a:p>
          <a:p>
            <a:pPr eaLnBrk="1" hangingPunct="1">
              <a:lnSpc>
                <a:spcPct val="95000"/>
              </a:lnSpc>
            </a:pPr>
            <a:r>
              <a:rPr lang="en-CA" altLang="en-US" sz="2400" dirty="0"/>
              <a:t>Similarly, more than half the money companies invest in innovation is wasted, but you have to spend it, and you don’t know which half will win in the market</a:t>
            </a:r>
          </a:p>
          <a:p>
            <a:pPr eaLnBrk="1" hangingPunct="1">
              <a:lnSpc>
                <a:spcPct val="95000"/>
              </a:lnSpc>
            </a:pPr>
            <a:r>
              <a:rPr lang="en-CA" altLang="en-US" sz="2400" dirty="0"/>
              <a:t>In other words, there will be failure and you do not know where, why or how until it happens</a:t>
            </a:r>
          </a:p>
          <a:p>
            <a:pPr eaLnBrk="1" hangingPunct="1">
              <a:lnSpc>
                <a:spcPct val="95000"/>
              </a:lnSpc>
            </a:pPr>
            <a:r>
              <a:rPr lang="en-CA" altLang="en-US" sz="2400" dirty="0"/>
              <a:t>An Example: Nortel</a:t>
            </a:r>
          </a:p>
          <a:p>
            <a:pPr marL="300038" lvl="1" indent="0" eaLnBrk="1" hangingPunct="1">
              <a:lnSpc>
                <a:spcPct val="95000"/>
              </a:lnSpc>
              <a:buFont typeface="Arial" charset="0"/>
              <a:buNone/>
            </a:pPr>
            <a:r>
              <a:rPr lang="en-CA" altLang="en-US" sz="1600" dirty="0"/>
              <a:t>At Nortel, the few innovations that succeeded were so successful, they more than justified the cost of those that were not commercialized</a:t>
            </a:r>
          </a:p>
          <a:p>
            <a:pPr eaLnBrk="1" hangingPunct="1"/>
            <a:endParaRPr lang="en-C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557" y="365126"/>
            <a:ext cx="8335617" cy="1325563"/>
          </a:xfrm>
        </p:spPr>
        <p:txBody>
          <a:bodyPr>
            <a:normAutofit/>
          </a:bodyPr>
          <a:lstStyle/>
          <a:p>
            <a:pPr algn="ctr"/>
            <a:r>
              <a:rPr lang="en-CA" sz="3600" b="1" dirty="0">
                <a:solidFill>
                  <a:schemeClr val="accent1">
                    <a:lumMod val="60000"/>
                    <a:lumOff val="40000"/>
                  </a:schemeClr>
                </a:solidFill>
              </a:rPr>
              <a:t>Generating &amp; managing product ideas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1375" y="1690689"/>
            <a:ext cx="5706878" cy="4094066"/>
          </a:xfrm>
        </p:spPr>
      </p:pic>
    </p:spTree>
    <p:extLst>
      <p:ext uri="{BB962C8B-B14F-4D97-AF65-F5344CB8AC3E}">
        <p14:creationId xmlns:p14="http://schemas.microsoft.com/office/powerpoint/2010/main" val="4156157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Generating &amp; managing product ideas</a:t>
            </a:r>
            <a:endParaRPr lang="en-CA" sz="3200" dirty="0"/>
          </a:p>
        </p:txBody>
      </p:sp>
      <p:sp>
        <p:nvSpPr>
          <p:cNvPr id="3" name="Content Placeholder 2"/>
          <p:cNvSpPr>
            <a:spLocks noGrp="1"/>
          </p:cNvSpPr>
          <p:nvPr>
            <p:ph idx="1"/>
          </p:nvPr>
        </p:nvSpPr>
        <p:spPr>
          <a:xfrm>
            <a:off x="281355" y="1825625"/>
            <a:ext cx="8525020" cy="4351338"/>
          </a:xfrm>
        </p:spPr>
        <p:txBody>
          <a:bodyPr>
            <a:normAutofit/>
          </a:bodyPr>
          <a:lstStyle/>
          <a:p>
            <a:pPr marL="0" indent="0">
              <a:buNone/>
            </a:pPr>
            <a:r>
              <a:rPr lang="en-CA" sz="2400" b="1" dirty="0"/>
              <a:t>Leveraging internal resources for idea generation</a:t>
            </a:r>
          </a:p>
          <a:p>
            <a:pPr marL="0" indent="0">
              <a:buNone/>
            </a:pPr>
            <a:endParaRPr lang="en-CA" sz="2400" b="1" dirty="0"/>
          </a:p>
          <a:p>
            <a:pPr lvl="1"/>
            <a:r>
              <a:rPr lang="en-CA" sz="2000" b="1" dirty="0"/>
              <a:t>Create a repository of ideas</a:t>
            </a:r>
            <a:r>
              <a:rPr lang="en-CA" sz="2000" dirty="0"/>
              <a:t>, generated from across the organization, including problems addressed, features, use cases and authors</a:t>
            </a:r>
          </a:p>
          <a:p>
            <a:pPr lvl="1"/>
            <a:r>
              <a:rPr lang="en-CA" sz="2000" b="1" dirty="0"/>
              <a:t>Develop</a:t>
            </a:r>
            <a:r>
              <a:rPr lang="en-CA" sz="2000" dirty="0"/>
              <a:t> </a:t>
            </a:r>
            <a:r>
              <a:rPr lang="en-CA" sz="2000" b="1" dirty="0"/>
              <a:t>a straightforward methodology </a:t>
            </a:r>
            <a:r>
              <a:rPr lang="en-CA" sz="2000" dirty="0"/>
              <a:t>to evaluate ideas</a:t>
            </a:r>
          </a:p>
          <a:p>
            <a:pPr lvl="1"/>
            <a:r>
              <a:rPr lang="en-CA" sz="2000" b="1" dirty="0"/>
              <a:t>Rank ideas </a:t>
            </a:r>
            <a:r>
              <a:rPr lang="en-CA" sz="2000" dirty="0"/>
              <a:t>based on customer need and probability of commercial success</a:t>
            </a:r>
          </a:p>
          <a:p>
            <a:pPr lvl="1"/>
            <a:r>
              <a:rPr lang="en-CA" sz="2000" b="1" dirty="0"/>
              <a:t>Estimate</a:t>
            </a:r>
            <a:r>
              <a:rPr lang="en-CA" sz="2000" dirty="0"/>
              <a:t> </a:t>
            </a:r>
            <a:r>
              <a:rPr lang="en-CA" sz="2000" b="1" dirty="0"/>
              <a:t>resources required </a:t>
            </a:r>
            <a:r>
              <a:rPr lang="en-CA" sz="2000" dirty="0"/>
              <a:t>for initial prototyping and minimum viable product</a:t>
            </a:r>
          </a:p>
          <a:p>
            <a:pPr lvl="1"/>
            <a:r>
              <a:rPr lang="en-CA" sz="2000" b="1" dirty="0"/>
              <a:t>Create</a:t>
            </a:r>
            <a:r>
              <a:rPr lang="en-CA" sz="2000" dirty="0"/>
              <a:t> </a:t>
            </a:r>
            <a:r>
              <a:rPr lang="en-CA" sz="2000" b="1" dirty="0"/>
              <a:t>a feedback loop for ideas </a:t>
            </a:r>
            <a:r>
              <a:rPr lang="en-CA" sz="2000" dirty="0"/>
              <a:t>that pass the initial screening. Keep the originator informed and provide him or her the opportunity to stay involved with the idea as it advances through the testing and development phases</a:t>
            </a:r>
          </a:p>
          <a:p>
            <a:pPr lvl="1"/>
            <a:endParaRPr lang="en-CA" dirty="0"/>
          </a:p>
          <a:p>
            <a:pPr lvl="1"/>
            <a:endParaRPr lang="en-CA" dirty="0"/>
          </a:p>
        </p:txBody>
      </p:sp>
    </p:spTree>
    <p:extLst>
      <p:ext uri="{BB962C8B-B14F-4D97-AF65-F5344CB8AC3E}">
        <p14:creationId xmlns:p14="http://schemas.microsoft.com/office/powerpoint/2010/main" val="3891148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13" y="365126"/>
            <a:ext cx="8651630" cy="1325563"/>
          </a:xfrm>
        </p:spPr>
        <p:txBody>
          <a:bodyPr>
            <a:normAutofit/>
          </a:bodyPr>
          <a:lstStyle/>
          <a:p>
            <a:pPr algn="ctr"/>
            <a:r>
              <a:rPr lang="en-CA" sz="3600" b="1" dirty="0">
                <a:solidFill>
                  <a:schemeClr val="accent1">
                    <a:lumMod val="60000"/>
                    <a:lumOff val="40000"/>
                  </a:schemeClr>
                </a:solidFill>
              </a:rPr>
              <a:t>Generating &amp; managing product ideas (2)</a:t>
            </a:r>
            <a:endParaRPr lang="en-CA" sz="3600" dirty="0"/>
          </a:p>
        </p:txBody>
      </p:sp>
      <p:sp>
        <p:nvSpPr>
          <p:cNvPr id="3" name="Content Placeholder 2"/>
          <p:cNvSpPr>
            <a:spLocks noGrp="1"/>
          </p:cNvSpPr>
          <p:nvPr>
            <p:ph idx="1"/>
          </p:nvPr>
        </p:nvSpPr>
        <p:spPr/>
        <p:txBody>
          <a:bodyPr>
            <a:normAutofit/>
          </a:bodyPr>
          <a:lstStyle/>
          <a:p>
            <a:pPr marL="0" indent="0">
              <a:buNone/>
            </a:pPr>
            <a:r>
              <a:rPr lang="en-CA" sz="2400" b="1" dirty="0"/>
              <a:t>Rapid Prototyping</a:t>
            </a:r>
          </a:p>
          <a:p>
            <a:pPr marL="0" indent="0">
              <a:buNone/>
            </a:pPr>
            <a:endParaRPr lang="en-CA" sz="2400" b="1" dirty="0"/>
          </a:p>
          <a:p>
            <a:pPr lvl="1"/>
            <a:r>
              <a:rPr lang="en-CA" sz="2000" dirty="0"/>
              <a:t>This involves instituting processes to quickly convert ideas, even if they are only 25-50% complete, into live products that can be placed in the hands of testers and potential users</a:t>
            </a:r>
          </a:p>
          <a:p>
            <a:pPr lvl="1"/>
            <a:r>
              <a:rPr lang="en-CA" sz="2000" dirty="0"/>
              <a:t>Benefits include lower cost and lower risk for testing product viability and bringing products and services to market</a:t>
            </a:r>
          </a:p>
          <a:p>
            <a:pPr lvl="1"/>
            <a:r>
              <a:rPr lang="en-CA" sz="2000" dirty="0"/>
              <a:t>Requires robust and flexible product development expertise </a:t>
            </a:r>
          </a:p>
          <a:p>
            <a:pPr lvl="1"/>
            <a:r>
              <a:rPr lang="en-CA" sz="2000" dirty="0"/>
              <a:t>Also requires expedited development capabilities</a:t>
            </a:r>
          </a:p>
          <a:p>
            <a:endParaRPr lang="en-CA" dirty="0"/>
          </a:p>
        </p:txBody>
      </p:sp>
    </p:spTree>
    <p:extLst>
      <p:ext uri="{BB962C8B-B14F-4D97-AF65-F5344CB8AC3E}">
        <p14:creationId xmlns:p14="http://schemas.microsoft.com/office/powerpoint/2010/main" val="3703437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600" b="1" dirty="0">
                <a:solidFill>
                  <a:schemeClr val="accent1">
                    <a:lumMod val="60000"/>
                    <a:lumOff val="40000"/>
                  </a:schemeClr>
                </a:solidFill>
              </a:rPr>
              <a:t>Generating &amp; managing product ideas (3)</a:t>
            </a:r>
            <a:endParaRPr lang="en-CA" dirty="0"/>
          </a:p>
        </p:txBody>
      </p:sp>
      <p:sp>
        <p:nvSpPr>
          <p:cNvPr id="3" name="Content Placeholder 2"/>
          <p:cNvSpPr>
            <a:spLocks noGrp="1"/>
          </p:cNvSpPr>
          <p:nvPr>
            <p:ph idx="1"/>
          </p:nvPr>
        </p:nvSpPr>
        <p:spPr/>
        <p:txBody>
          <a:bodyPr>
            <a:normAutofit fontScale="92500"/>
          </a:bodyPr>
          <a:lstStyle/>
          <a:p>
            <a:pPr marL="0" indent="0">
              <a:buNone/>
            </a:pPr>
            <a:r>
              <a:rPr lang="en-CA" sz="2600" b="1" dirty="0"/>
              <a:t>Corporate Labs</a:t>
            </a:r>
          </a:p>
          <a:p>
            <a:pPr marL="0" indent="0">
              <a:buNone/>
            </a:pPr>
            <a:endParaRPr lang="en-CA" b="1" dirty="0"/>
          </a:p>
          <a:p>
            <a:r>
              <a:rPr lang="en-CA" sz="2200" dirty="0"/>
              <a:t>Many firms, particularly large companies, have developed internal “labs” to generate new product ideas and bring these products to market </a:t>
            </a:r>
          </a:p>
          <a:p>
            <a:r>
              <a:rPr lang="en-CA" sz="2200" dirty="0"/>
              <a:t>These labs have several objectives, including:</a:t>
            </a:r>
          </a:p>
          <a:p>
            <a:pPr lvl="1"/>
            <a:r>
              <a:rPr lang="en-CA" sz="1900" dirty="0"/>
              <a:t>Develop a platform and methodology for new idea generation</a:t>
            </a:r>
          </a:p>
          <a:p>
            <a:pPr lvl="1"/>
            <a:r>
              <a:rPr lang="en-CA" sz="1900" dirty="0"/>
              <a:t>Create internal awareness of the company’s quest for new products</a:t>
            </a:r>
          </a:p>
          <a:p>
            <a:r>
              <a:rPr lang="en-CA" sz="2200" dirty="0"/>
              <a:t>Establish a vehicle for internal product development and validation</a:t>
            </a:r>
          </a:p>
          <a:p>
            <a:r>
              <a:rPr lang="en-CA" sz="2200" dirty="0"/>
              <a:t>Create a platform to interface with third party developers and partners</a:t>
            </a:r>
          </a:p>
          <a:p>
            <a:r>
              <a:rPr lang="en-CA" sz="2200" dirty="0"/>
              <a:t>Signal to the market that the organization is interested in external partnering and collaboration</a:t>
            </a:r>
          </a:p>
          <a:p>
            <a:r>
              <a:rPr lang="en-CA" sz="2200" dirty="0"/>
              <a:t>Identify potential partners and/or acquisition targets</a:t>
            </a:r>
          </a:p>
          <a:p>
            <a:endParaRPr lang="en-CA" dirty="0"/>
          </a:p>
        </p:txBody>
      </p:sp>
    </p:spTree>
    <p:extLst>
      <p:ext uri="{BB962C8B-B14F-4D97-AF65-F5344CB8AC3E}">
        <p14:creationId xmlns:p14="http://schemas.microsoft.com/office/powerpoint/2010/main" val="2394880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sz="3600" b="1" dirty="0">
                <a:solidFill>
                  <a:schemeClr val="accent1">
                    <a:lumMod val="60000"/>
                    <a:lumOff val="40000"/>
                  </a:schemeClr>
                </a:solidFill>
              </a:rPr>
              <a:t>Generating &amp; managing product ideas (4)</a:t>
            </a:r>
            <a:endParaRPr lang="en-CA" dirty="0"/>
          </a:p>
        </p:txBody>
      </p:sp>
      <p:sp>
        <p:nvSpPr>
          <p:cNvPr id="3" name="Content Placeholder 2"/>
          <p:cNvSpPr>
            <a:spLocks noGrp="1"/>
          </p:cNvSpPr>
          <p:nvPr>
            <p:ph idx="1"/>
          </p:nvPr>
        </p:nvSpPr>
        <p:spPr/>
        <p:txBody>
          <a:bodyPr>
            <a:normAutofit/>
          </a:bodyPr>
          <a:lstStyle/>
          <a:p>
            <a:r>
              <a:rPr lang="en-CA" dirty="0"/>
              <a:t>Efficient mechanisms for getting products from the idea phase to initial prototype and then to market have significant benefits:</a:t>
            </a:r>
          </a:p>
          <a:p>
            <a:pPr lvl="1"/>
            <a:r>
              <a:rPr lang="en-CA" dirty="0"/>
              <a:t>Quicker idea validation</a:t>
            </a:r>
          </a:p>
          <a:p>
            <a:pPr lvl="1"/>
            <a:r>
              <a:rPr lang="en-CA" dirty="0"/>
              <a:t>The product development cycle begins much sooner and the time to validation is shortened</a:t>
            </a:r>
          </a:p>
          <a:p>
            <a:pPr lvl="2"/>
            <a:r>
              <a:rPr lang="en-CA" dirty="0"/>
              <a:t>This enables the PLMs to arrive at a ‘go/no go’ product decisions within weeks rather than quarters or more</a:t>
            </a:r>
          </a:p>
          <a:p>
            <a:pPr lvl="2"/>
            <a:r>
              <a:rPr lang="en-CA" dirty="0"/>
              <a:t>This approach allows for a cheaper and lower risk idea evaluation versus a full blown product development approach in isolation</a:t>
            </a:r>
          </a:p>
          <a:p>
            <a:r>
              <a:rPr lang="en-CA" dirty="0"/>
              <a:t>Create an increased sense of reward for the idea generators, fostering a culture of innovation for the company as a whole</a:t>
            </a:r>
          </a:p>
          <a:p>
            <a:endParaRPr lang="en-CA" dirty="0"/>
          </a:p>
        </p:txBody>
      </p:sp>
    </p:spTree>
    <p:extLst>
      <p:ext uri="{BB962C8B-B14F-4D97-AF65-F5344CB8AC3E}">
        <p14:creationId xmlns:p14="http://schemas.microsoft.com/office/powerpoint/2010/main" val="3147188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1"/>
          <p:cNvPicPr>
            <a:picLocks noChangeAspect="1"/>
          </p:cNvPicPr>
          <p:nvPr/>
        </p:nvPicPr>
        <p:blipFill>
          <a:blip r:embed="rId2"/>
          <a:srcRect/>
          <a:stretch>
            <a:fillRect/>
          </a:stretch>
        </p:blipFill>
        <p:spPr bwMode="auto">
          <a:xfrm>
            <a:off x="860425" y="1690688"/>
            <a:ext cx="7569200" cy="4751387"/>
          </a:xfrm>
          <a:prstGeom prst="rect">
            <a:avLst/>
          </a:prstGeom>
          <a:noFill/>
          <a:ln w="9525">
            <a:noFill/>
            <a:miter lim="800000"/>
            <a:headEnd/>
            <a:tailEnd/>
          </a:ln>
        </p:spPr>
      </p:pic>
      <p:sp>
        <p:nvSpPr>
          <p:cNvPr id="68610" name="Title 2"/>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Contrasting principles of </a:t>
            </a:r>
            <a:br>
              <a:rPr lang="en-CA" sz="3600" b="1" dirty="0">
                <a:solidFill>
                  <a:schemeClr val="accent1">
                    <a:lumMod val="60000"/>
                    <a:lumOff val="40000"/>
                  </a:schemeClr>
                </a:solidFill>
              </a:rPr>
            </a:br>
            <a:r>
              <a:rPr lang="en-CA" sz="3600" b="1" dirty="0">
                <a:solidFill>
                  <a:schemeClr val="accent1">
                    <a:lumMod val="60000"/>
                    <a:lumOff val="40000"/>
                  </a:schemeClr>
                </a:solidFill>
              </a:rPr>
              <a:t>closed &amp; open innovation</a:t>
            </a:r>
          </a:p>
        </p:txBody>
      </p:sp>
      <p:sp>
        <p:nvSpPr>
          <p:cNvPr id="4" name="Rectangle 3"/>
          <p:cNvSpPr/>
          <p:nvPr/>
        </p:nvSpPr>
        <p:spPr>
          <a:xfrm>
            <a:off x="697706" y="1687046"/>
            <a:ext cx="7748588" cy="481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Changing business models</a:t>
            </a:r>
          </a:p>
        </p:txBody>
      </p:sp>
      <p:pic>
        <p:nvPicPr>
          <p:cNvPr id="6" name="Picture 5"/>
          <p:cNvPicPr>
            <a:picLocks noChangeAspect="1"/>
          </p:cNvPicPr>
          <p:nvPr/>
        </p:nvPicPr>
        <p:blipFill>
          <a:blip r:embed="rId2"/>
          <a:stretch>
            <a:fillRect/>
          </a:stretch>
        </p:blipFill>
        <p:spPr>
          <a:xfrm>
            <a:off x="1527012" y="2025747"/>
            <a:ext cx="6533776" cy="4565771"/>
          </a:xfrm>
          <a:prstGeom prst="rect">
            <a:avLst/>
          </a:prstGeom>
        </p:spPr>
      </p:pic>
      <p:sp>
        <p:nvSpPr>
          <p:cNvPr id="4" name="TextBox 3"/>
          <p:cNvSpPr txBox="1"/>
          <p:nvPr/>
        </p:nvSpPr>
        <p:spPr>
          <a:xfrm>
            <a:off x="8673352" y="6488668"/>
            <a:ext cx="510013" cy="369332"/>
          </a:xfrm>
          <a:prstGeom prst="rect">
            <a:avLst/>
          </a:prstGeom>
          <a:noFill/>
        </p:spPr>
        <p:txBody>
          <a:bodyPr wrap="square" rtlCol="0">
            <a:spAutoFit/>
          </a:bodyPr>
          <a:lstStyle/>
          <a:p>
            <a:r>
              <a:rPr lang="en-CA" dirty="0"/>
              <a:t>PM</a:t>
            </a:r>
          </a:p>
        </p:txBody>
      </p:sp>
    </p:spTree>
    <p:extLst>
      <p:ext uri="{BB962C8B-B14F-4D97-AF65-F5344CB8AC3E}">
        <p14:creationId xmlns:p14="http://schemas.microsoft.com/office/powerpoint/2010/main" val="1312428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p:cNvPicPr>
            <a:picLocks noChangeAspect="1"/>
          </p:cNvPicPr>
          <p:nvPr/>
        </p:nvPicPr>
        <p:blipFill>
          <a:blip r:embed="rId2"/>
          <a:srcRect/>
          <a:stretch>
            <a:fillRect/>
          </a:stretch>
        </p:blipFill>
        <p:spPr bwMode="auto">
          <a:xfrm>
            <a:off x="911225" y="1847850"/>
            <a:ext cx="7321550" cy="4879975"/>
          </a:xfrm>
          <a:prstGeom prst="rect">
            <a:avLst/>
          </a:prstGeom>
          <a:noFill/>
          <a:ln w="9525">
            <a:noFill/>
            <a:miter lim="800000"/>
            <a:headEnd/>
            <a:tailEnd/>
          </a:ln>
        </p:spPr>
      </p:pic>
      <p:sp>
        <p:nvSpPr>
          <p:cNvPr id="73730" name="Title 3"/>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In a picture – here is what we </a:t>
            </a:r>
            <a:br>
              <a:rPr lang="en-CA" sz="3600" b="1" dirty="0">
                <a:solidFill>
                  <a:schemeClr val="accent1">
                    <a:lumMod val="60000"/>
                    <a:lumOff val="40000"/>
                  </a:schemeClr>
                </a:solidFill>
              </a:rPr>
            </a:br>
            <a:r>
              <a:rPr lang="en-CA" sz="3600" b="1" dirty="0">
                <a:solidFill>
                  <a:schemeClr val="accent1">
                    <a:lumMod val="60000"/>
                    <a:lumOff val="40000"/>
                  </a:schemeClr>
                </a:solidFill>
              </a:rPr>
              <a:t>are going to talk about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p:cNvPicPr>
          <p:nvPr/>
        </p:nvPicPr>
        <p:blipFill>
          <a:blip r:embed="rId2"/>
          <a:srcRect/>
          <a:stretch>
            <a:fillRect/>
          </a:stretch>
        </p:blipFill>
        <p:spPr bwMode="auto">
          <a:xfrm>
            <a:off x="1225550" y="1838325"/>
            <a:ext cx="6692900" cy="4862512"/>
          </a:xfrm>
          <a:prstGeom prst="rect">
            <a:avLst/>
          </a:prstGeom>
          <a:noFill/>
          <a:ln w="9525">
            <a:noFill/>
            <a:miter lim="800000"/>
            <a:headEnd/>
            <a:tailEnd/>
          </a:ln>
        </p:spPr>
      </p:pic>
      <p:sp>
        <p:nvSpPr>
          <p:cNvPr id="19458" name="Title 2"/>
          <p:cNvSpPr>
            <a:spLocks noGrp="1"/>
          </p:cNvSpPr>
          <p:nvPr>
            <p:ph type="title"/>
          </p:nvPr>
        </p:nvSpPr>
        <p:spPr>
          <a:xfrm>
            <a:off x="534988" y="669925"/>
            <a:ext cx="8074025" cy="1325563"/>
          </a:xfrm>
        </p:spPr>
        <p:txBody>
          <a:bodyPr>
            <a:normAutofit/>
          </a:bodyPr>
          <a:lstStyle/>
          <a:p>
            <a:pPr algn="ctr" eaLnBrk="1" hangingPunct="1"/>
            <a:r>
              <a:rPr lang="en-CA" sz="3600" b="1" dirty="0">
                <a:solidFill>
                  <a:schemeClr val="accent1">
                    <a:lumMod val="60000"/>
                    <a:lumOff val="40000"/>
                  </a:schemeClr>
                </a:solidFill>
              </a:rPr>
              <a:t>Corporate scaling curve</a:t>
            </a:r>
          </a:p>
        </p:txBody>
      </p:sp>
      <p:sp>
        <p:nvSpPr>
          <p:cNvPr id="4" name="Rectangle 3"/>
          <p:cNvSpPr/>
          <p:nvPr/>
        </p:nvSpPr>
        <p:spPr>
          <a:xfrm>
            <a:off x="981075" y="1838325"/>
            <a:ext cx="7181850" cy="817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Traditional model of R&amp;D </a:t>
            </a:r>
            <a:br>
              <a:rPr lang="en-CA" sz="3600" b="1" dirty="0">
                <a:solidFill>
                  <a:schemeClr val="accent1">
                    <a:lumMod val="60000"/>
                    <a:lumOff val="40000"/>
                  </a:schemeClr>
                </a:solidFill>
              </a:rPr>
            </a:br>
            <a:r>
              <a:rPr lang="en-CA" sz="3600" b="1" dirty="0">
                <a:solidFill>
                  <a:schemeClr val="accent1">
                    <a:lumMod val="60000"/>
                    <a:lumOff val="40000"/>
                  </a:schemeClr>
                </a:solidFill>
              </a:rPr>
              <a:t>intensive businesses</a:t>
            </a:r>
            <a:endParaRPr lang="en-CA" sz="4000" b="1" dirty="0">
              <a:solidFill>
                <a:schemeClr val="accent1">
                  <a:lumMod val="60000"/>
                  <a:lumOff val="40000"/>
                </a:schemeClr>
              </a:solidFill>
            </a:endParaRPr>
          </a:p>
        </p:txBody>
      </p:sp>
      <p:pic>
        <p:nvPicPr>
          <p:cNvPr id="50178" name="Picture 3"/>
          <p:cNvPicPr>
            <a:picLocks noChangeAspect="1"/>
          </p:cNvPicPr>
          <p:nvPr/>
        </p:nvPicPr>
        <p:blipFill>
          <a:blip r:embed="rId2"/>
          <a:srcRect/>
          <a:stretch>
            <a:fillRect/>
          </a:stretch>
        </p:blipFill>
        <p:spPr bwMode="auto">
          <a:xfrm>
            <a:off x="249238" y="6370638"/>
            <a:ext cx="8266112" cy="255587"/>
          </a:xfrm>
          <a:prstGeom prst="rect">
            <a:avLst/>
          </a:prstGeom>
          <a:noFill/>
          <a:ln w="9525">
            <a:noFill/>
            <a:miter lim="800000"/>
            <a:headEnd/>
            <a:tailEnd/>
          </a:ln>
        </p:spPr>
      </p:pic>
      <p:sp>
        <p:nvSpPr>
          <p:cNvPr id="6" name="Oval 5"/>
          <p:cNvSpPr/>
          <p:nvPr/>
        </p:nvSpPr>
        <p:spPr>
          <a:xfrm>
            <a:off x="2452688" y="4156075"/>
            <a:ext cx="1163637" cy="612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Sales</a:t>
            </a:r>
            <a:endParaRPr lang="en-CA" sz="1350" dirty="0">
              <a:solidFill>
                <a:schemeClr val="tx1"/>
              </a:solidFill>
            </a:endParaRPr>
          </a:p>
        </p:txBody>
      </p:sp>
      <p:cxnSp>
        <p:nvCxnSpPr>
          <p:cNvPr id="8" name="Straight Arrow Connector 7"/>
          <p:cNvCxnSpPr/>
          <p:nvPr/>
        </p:nvCxnSpPr>
        <p:spPr>
          <a:xfrm flipH="1">
            <a:off x="5035550" y="4275138"/>
            <a:ext cx="3175" cy="614362"/>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1373188" y="5232400"/>
            <a:ext cx="954087" cy="384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Customers</a:t>
            </a:r>
            <a:endParaRPr lang="en-CA" sz="1350" dirty="0">
              <a:solidFill>
                <a:schemeClr val="tx1"/>
              </a:solidFill>
            </a:endParaRPr>
          </a:p>
        </p:txBody>
      </p:sp>
      <p:sp>
        <p:nvSpPr>
          <p:cNvPr id="11" name="Oval 10"/>
          <p:cNvSpPr/>
          <p:nvPr/>
        </p:nvSpPr>
        <p:spPr>
          <a:xfrm>
            <a:off x="4471988" y="4926013"/>
            <a:ext cx="1162050" cy="612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Channel Distribution</a:t>
            </a:r>
          </a:p>
        </p:txBody>
      </p:sp>
      <p:cxnSp>
        <p:nvCxnSpPr>
          <p:cNvPr id="12" name="Straight Arrow Connector 11"/>
          <p:cNvCxnSpPr/>
          <p:nvPr/>
        </p:nvCxnSpPr>
        <p:spPr>
          <a:xfrm flipH="1">
            <a:off x="5676900" y="4719638"/>
            <a:ext cx="738188" cy="4683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660775" y="4551363"/>
            <a:ext cx="809625" cy="54292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782763" y="4716463"/>
            <a:ext cx="744537" cy="471487"/>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6227763" y="4116388"/>
            <a:ext cx="1162050" cy="612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dirty="0"/>
          </a:p>
        </p:txBody>
      </p:sp>
      <p:sp>
        <p:nvSpPr>
          <p:cNvPr id="18" name="Oval 17"/>
          <p:cNvSpPr/>
          <p:nvPr/>
        </p:nvSpPr>
        <p:spPr>
          <a:xfrm>
            <a:off x="4406900" y="3597275"/>
            <a:ext cx="1257300" cy="6207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Marketing</a:t>
            </a:r>
            <a:endParaRPr lang="en-CA" sz="1350" dirty="0">
              <a:solidFill>
                <a:schemeClr val="tx1"/>
              </a:solidFill>
            </a:endParaRPr>
          </a:p>
        </p:txBody>
      </p:sp>
      <p:cxnSp>
        <p:nvCxnSpPr>
          <p:cNvPr id="19" name="Straight Arrow Connector 18"/>
          <p:cNvCxnSpPr/>
          <p:nvPr/>
        </p:nvCxnSpPr>
        <p:spPr>
          <a:xfrm>
            <a:off x="6854825" y="3419475"/>
            <a:ext cx="14288" cy="6445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694113" y="4040188"/>
            <a:ext cx="739775" cy="46990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Rounded Rectangle 27"/>
          <p:cNvSpPr/>
          <p:nvPr/>
        </p:nvSpPr>
        <p:spPr>
          <a:xfrm>
            <a:off x="1373188" y="1925638"/>
            <a:ext cx="954087" cy="384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External Knowledge</a:t>
            </a:r>
          </a:p>
        </p:txBody>
      </p:sp>
      <p:sp>
        <p:nvSpPr>
          <p:cNvPr id="29" name="Oval 28"/>
          <p:cNvSpPr/>
          <p:nvPr/>
        </p:nvSpPr>
        <p:spPr>
          <a:xfrm>
            <a:off x="4438650" y="1809750"/>
            <a:ext cx="1162050" cy="612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r>
              <a:rPr lang="en-CA" sz="1100" dirty="0">
                <a:solidFill>
                  <a:schemeClr val="tx1"/>
                </a:solidFill>
              </a:rPr>
              <a:t>Research</a:t>
            </a:r>
            <a:endParaRPr lang="en-CA" sz="1350" dirty="0">
              <a:solidFill>
                <a:schemeClr val="tx1"/>
              </a:solidFill>
            </a:endParaRPr>
          </a:p>
        </p:txBody>
      </p:sp>
      <p:sp>
        <p:nvSpPr>
          <p:cNvPr id="30" name="Oval 29"/>
          <p:cNvSpPr/>
          <p:nvPr/>
        </p:nvSpPr>
        <p:spPr>
          <a:xfrm>
            <a:off x="6224588" y="2728913"/>
            <a:ext cx="1162050" cy="612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31" name="Straight Arrow Connector 30"/>
          <p:cNvCxnSpPr/>
          <p:nvPr/>
        </p:nvCxnSpPr>
        <p:spPr>
          <a:xfrm flipV="1">
            <a:off x="2376488" y="2116138"/>
            <a:ext cx="1976437" cy="0"/>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676900" y="2205038"/>
            <a:ext cx="1128713" cy="46196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0195" name="Rectangle 2"/>
          <p:cNvSpPr>
            <a:spLocks noChangeArrowheads="1"/>
          </p:cNvSpPr>
          <p:nvPr/>
        </p:nvSpPr>
        <p:spPr bwMode="auto">
          <a:xfrm>
            <a:off x="6289675" y="4287838"/>
            <a:ext cx="1031875" cy="261937"/>
          </a:xfrm>
          <a:prstGeom prst="rect">
            <a:avLst/>
          </a:prstGeom>
          <a:noFill/>
          <a:ln w="9525">
            <a:noFill/>
            <a:miter lim="800000"/>
            <a:headEnd/>
            <a:tailEnd/>
          </a:ln>
        </p:spPr>
        <p:txBody>
          <a:bodyPr wrap="none">
            <a:spAutoFit/>
          </a:bodyPr>
          <a:lstStyle/>
          <a:p>
            <a:pPr algn="ctr"/>
            <a:r>
              <a:rPr lang="en-CA" sz="1100" dirty="0">
                <a:latin typeface="Calibri" pitchFamily="34" charset="0"/>
              </a:rPr>
              <a:t>Manufacturing</a:t>
            </a:r>
          </a:p>
        </p:txBody>
      </p:sp>
      <p:sp>
        <p:nvSpPr>
          <p:cNvPr id="50196" name="Rectangle 4"/>
          <p:cNvSpPr>
            <a:spLocks noChangeArrowheads="1"/>
          </p:cNvSpPr>
          <p:nvPr/>
        </p:nvSpPr>
        <p:spPr bwMode="auto">
          <a:xfrm>
            <a:off x="6362700" y="2876550"/>
            <a:ext cx="958850" cy="261938"/>
          </a:xfrm>
          <a:prstGeom prst="rect">
            <a:avLst/>
          </a:prstGeom>
          <a:noFill/>
          <a:ln w="9525">
            <a:noFill/>
            <a:miter lim="800000"/>
            <a:headEnd/>
            <a:tailEnd/>
          </a:ln>
        </p:spPr>
        <p:txBody>
          <a:bodyPr wrap="none">
            <a:spAutoFit/>
          </a:bodyPr>
          <a:lstStyle/>
          <a:p>
            <a:pPr algn="ctr"/>
            <a:r>
              <a:rPr lang="en-CA" sz="1100" dirty="0">
                <a:latin typeface="Calibri" pitchFamily="34" charset="0"/>
              </a:rPr>
              <a:t>Development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439738" y="300038"/>
            <a:ext cx="8281987" cy="993775"/>
          </a:xfrm>
        </p:spPr>
        <p:txBody>
          <a:bodyPr>
            <a:noAutofit/>
          </a:bodyPr>
          <a:lstStyle/>
          <a:p>
            <a:pPr algn="ctr" eaLnBrk="1" hangingPunct="1"/>
            <a:r>
              <a:rPr lang="en-CA" sz="3600" b="1" dirty="0">
                <a:solidFill>
                  <a:schemeClr val="accent1">
                    <a:lumMod val="60000"/>
                    <a:lumOff val="40000"/>
                  </a:schemeClr>
                </a:solidFill>
              </a:rPr>
              <a:t>Model for managing innovation in </a:t>
            </a:r>
            <a:br>
              <a:rPr lang="en-CA" sz="3600" b="1" dirty="0">
                <a:solidFill>
                  <a:schemeClr val="accent1">
                    <a:lumMod val="60000"/>
                    <a:lumOff val="40000"/>
                  </a:schemeClr>
                </a:solidFill>
              </a:rPr>
            </a:br>
            <a:r>
              <a:rPr lang="en-CA" sz="3600" b="1" dirty="0">
                <a:solidFill>
                  <a:schemeClr val="accent1">
                    <a:lumMod val="60000"/>
                    <a:lumOff val="40000"/>
                  </a:schemeClr>
                </a:solidFill>
              </a:rPr>
              <a:t>the 21</a:t>
            </a:r>
            <a:r>
              <a:rPr lang="en-CA" sz="3600" b="1" baseline="30000" dirty="0">
                <a:solidFill>
                  <a:schemeClr val="accent1">
                    <a:lumMod val="60000"/>
                    <a:lumOff val="40000"/>
                  </a:schemeClr>
                </a:solidFill>
              </a:rPr>
              <a:t>st</a:t>
            </a:r>
            <a:r>
              <a:rPr lang="en-CA" sz="3600" b="1" dirty="0">
                <a:solidFill>
                  <a:schemeClr val="accent1">
                    <a:lumMod val="60000"/>
                    <a:lumOff val="40000"/>
                  </a:schemeClr>
                </a:solidFill>
              </a:rPr>
              <a:t> Century</a:t>
            </a:r>
          </a:p>
        </p:txBody>
      </p:sp>
      <p:sp>
        <p:nvSpPr>
          <p:cNvPr id="3" name="TextBox 2"/>
          <p:cNvSpPr txBox="1"/>
          <p:nvPr/>
        </p:nvSpPr>
        <p:spPr>
          <a:xfrm>
            <a:off x="374650" y="5522913"/>
            <a:ext cx="8312150" cy="415925"/>
          </a:xfrm>
          <a:prstGeom prst="rect">
            <a:avLst/>
          </a:prstGeom>
          <a:noFill/>
        </p:spPr>
        <p:txBody>
          <a:bodyPr>
            <a:spAutoFit/>
          </a:bodyPr>
          <a:lstStyle/>
          <a:p>
            <a:pPr algn="ctr" fontAlgn="auto">
              <a:spcBef>
                <a:spcPts val="0"/>
              </a:spcBef>
              <a:spcAft>
                <a:spcPts val="0"/>
              </a:spcAft>
              <a:defRPr/>
            </a:pPr>
            <a:r>
              <a:rPr lang="en-CA" sz="1050" dirty="0">
                <a:latin typeface="+mn-lt"/>
              </a:rPr>
              <a:t>Arrows represent the flow of information, the thickness of the lines represents the volume of information flowing in the system, and here marketing represents the central hub of the business </a:t>
            </a:r>
          </a:p>
        </p:txBody>
      </p:sp>
      <p:grpSp>
        <p:nvGrpSpPr>
          <p:cNvPr id="51203" name="Group 131"/>
          <p:cNvGrpSpPr>
            <a:grpSpLocks/>
          </p:cNvGrpSpPr>
          <p:nvPr/>
        </p:nvGrpSpPr>
        <p:grpSpPr bwMode="auto">
          <a:xfrm>
            <a:off x="1572418" y="1368425"/>
            <a:ext cx="6016625" cy="3806825"/>
            <a:chOff x="1030903" y="1504867"/>
            <a:chExt cx="6017353" cy="3806867"/>
          </a:xfrm>
        </p:grpSpPr>
        <p:sp>
          <p:nvSpPr>
            <p:cNvPr id="11" name="Oval 10"/>
            <p:cNvSpPr/>
            <p:nvPr/>
          </p:nvSpPr>
          <p:spPr>
            <a:xfrm>
              <a:off x="2110534" y="3851218"/>
              <a:ext cx="1162191"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grpSp>
          <p:nvGrpSpPr>
            <p:cNvPr id="51215" name="Group 130"/>
            <p:cNvGrpSpPr>
              <a:grpSpLocks/>
            </p:cNvGrpSpPr>
            <p:nvPr/>
          </p:nvGrpSpPr>
          <p:grpSpPr bwMode="auto">
            <a:xfrm>
              <a:off x="1030903" y="1504867"/>
              <a:ext cx="6017353" cy="3806867"/>
              <a:chOff x="1014574" y="1447696"/>
              <a:chExt cx="6017353" cy="3806867"/>
            </a:xfrm>
          </p:grpSpPr>
          <p:cxnSp>
            <p:nvCxnSpPr>
              <p:cNvPr id="17" name="Straight Arrow Connector 16"/>
              <p:cNvCxnSpPr/>
              <p:nvPr/>
            </p:nvCxnSpPr>
            <p:spPr>
              <a:xfrm flipH="1">
                <a:off x="4677380" y="3913110"/>
                <a:ext cx="3175" cy="61437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1217" name="Group 102"/>
              <p:cNvGrpSpPr>
                <a:grpSpLocks/>
              </p:cNvGrpSpPr>
              <p:nvPr/>
            </p:nvGrpSpPr>
            <p:grpSpPr bwMode="auto">
              <a:xfrm>
                <a:off x="1014574" y="1447696"/>
                <a:ext cx="6017353" cy="3806867"/>
                <a:chOff x="1014574" y="1447696"/>
                <a:chExt cx="6017353" cy="3806867"/>
              </a:xfrm>
            </p:grpSpPr>
            <p:sp>
              <p:nvSpPr>
                <p:cNvPr id="6" name="Rounded Rectangle 5"/>
                <p:cNvSpPr/>
                <p:nvPr/>
              </p:nvSpPr>
              <p:spPr>
                <a:xfrm>
                  <a:off x="1014574" y="4870384"/>
                  <a:ext cx="952615" cy="3841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sp>
              <p:nvSpPr>
                <p:cNvPr id="10" name="Oval 9"/>
                <p:cNvSpPr/>
                <p:nvPr/>
              </p:nvSpPr>
              <p:spPr>
                <a:xfrm>
                  <a:off x="4113749" y="4563992"/>
                  <a:ext cx="1162191"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16" name="Straight Arrow Connector 15"/>
                <p:cNvCxnSpPr/>
                <p:nvPr/>
              </p:nvCxnSpPr>
              <p:spPr>
                <a:xfrm flipH="1">
                  <a:off x="5318808" y="4357615"/>
                  <a:ext cx="738276" cy="46831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302439" y="4187751"/>
                  <a:ext cx="809723" cy="544518"/>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1424199" y="4354440"/>
                  <a:ext cx="744628" cy="47149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5301343" y="4273477"/>
                  <a:ext cx="638252" cy="427042"/>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grpSp>
              <p:nvGrpSpPr>
                <p:cNvPr id="51224" name="Group 100"/>
                <p:cNvGrpSpPr>
                  <a:grpSpLocks/>
                </p:cNvGrpSpPr>
                <p:nvPr/>
              </p:nvGrpSpPr>
              <p:grpSpPr bwMode="auto">
                <a:xfrm>
                  <a:off x="1014574" y="1447696"/>
                  <a:ext cx="6017353" cy="2919884"/>
                  <a:chOff x="1014574" y="1430681"/>
                  <a:chExt cx="6017353" cy="2919884"/>
                </a:xfrm>
              </p:grpSpPr>
              <p:sp>
                <p:nvSpPr>
                  <p:cNvPr id="9" name="Oval 8"/>
                  <p:cNvSpPr/>
                  <p:nvPr/>
                </p:nvSpPr>
                <p:spPr>
                  <a:xfrm>
                    <a:off x="5869736" y="3737343"/>
                    <a:ext cx="1162191"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sp>
                <p:nvSpPr>
                  <p:cNvPr id="12" name="Oval 11"/>
                  <p:cNvSpPr/>
                  <p:nvPr/>
                </p:nvSpPr>
                <p:spPr>
                  <a:xfrm>
                    <a:off x="4089934" y="3221401"/>
                    <a:ext cx="1162191" cy="6143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15" name="Straight Arrow Connector 14"/>
                  <p:cNvCxnSpPr/>
                  <p:nvPr/>
                </p:nvCxnSpPr>
                <p:spPr>
                  <a:xfrm>
                    <a:off x="6496875" y="3040424"/>
                    <a:ext cx="14289" cy="6445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335780" y="3659555"/>
                    <a:ext cx="739865" cy="471492"/>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1014574" y="3362689"/>
                    <a:ext cx="952615" cy="3841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22" name="Straight Arrow Connector 21"/>
                  <p:cNvCxnSpPr/>
                  <p:nvPr/>
                </p:nvCxnSpPr>
                <p:spPr>
                  <a:xfrm flipV="1">
                    <a:off x="2017995" y="3548429"/>
                    <a:ext cx="2021133" cy="12700"/>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196555" y="2816583"/>
                    <a:ext cx="704935" cy="51594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3286562" y="2854684"/>
                    <a:ext cx="846239" cy="51118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275940" y="3640505"/>
                    <a:ext cx="589034" cy="282578"/>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6353983" y="3040424"/>
                    <a:ext cx="12702" cy="644532"/>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grpSp>
                <p:nvGrpSpPr>
                  <p:cNvPr id="51235" name="Group 99"/>
                  <p:cNvGrpSpPr>
                    <a:grpSpLocks/>
                  </p:cNvGrpSpPr>
                  <p:nvPr/>
                </p:nvGrpSpPr>
                <p:grpSpPr bwMode="auto">
                  <a:xfrm>
                    <a:off x="1014574" y="1430681"/>
                    <a:ext cx="6013538" cy="1536667"/>
                    <a:chOff x="1014574" y="1430681"/>
                    <a:chExt cx="6013538" cy="1536667"/>
                  </a:xfrm>
                </p:grpSpPr>
                <p:sp>
                  <p:nvSpPr>
                    <p:cNvPr id="5" name="Rounded Rectangle 4"/>
                    <p:cNvSpPr/>
                    <p:nvPr/>
                  </p:nvSpPr>
                  <p:spPr>
                    <a:xfrm>
                      <a:off x="1014574" y="1546569"/>
                      <a:ext cx="954204" cy="3841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sp>
                  <p:nvSpPr>
                    <p:cNvPr id="7" name="Oval 6"/>
                    <p:cNvSpPr/>
                    <p:nvPr/>
                  </p:nvSpPr>
                  <p:spPr>
                    <a:xfrm>
                      <a:off x="4080408" y="1430681"/>
                      <a:ext cx="1162191"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sp>
                  <p:nvSpPr>
                    <p:cNvPr id="8" name="Oval 7"/>
                    <p:cNvSpPr/>
                    <p:nvPr/>
                  </p:nvSpPr>
                  <p:spPr>
                    <a:xfrm>
                      <a:off x="5866561" y="2338741"/>
                      <a:ext cx="1162191"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13" name="Straight Arrow Connector 12"/>
                    <p:cNvCxnSpPr/>
                    <p:nvPr/>
                  </p:nvCxnSpPr>
                  <p:spPr>
                    <a:xfrm flipV="1">
                      <a:off x="2017995" y="1737071"/>
                      <a:ext cx="1976677" cy="0"/>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18808" y="1825972"/>
                      <a:ext cx="1128849" cy="46196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110082" y="2324453"/>
                      <a:ext cx="1163779" cy="61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CA" sz="1350"/>
                    </a:p>
                  </p:txBody>
                </p:sp>
                <p:cxnSp>
                  <p:nvCxnSpPr>
                    <p:cNvPr id="54" name="Straight Arrow Connector 53"/>
                    <p:cNvCxnSpPr/>
                    <p:nvPr/>
                  </p:nvCxnSpPr>
                  <p:spPr>
                    <a:xfrm flipH="1" flipV="1">
                      <a:off x="4661503" y="2194276"/>
                      <a:ext cx="9526" cy="773122"/>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flipV="1">
                      <a:off x="5242599" y="1938687"/>
                      <a:ext cx="941501" cy="373066"/>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grpSp>
            </p:grpSp>
          </p:grpSp>
        </p:grpSp>
      </p:grpSp>
      <p:sp>
        <p:nvSpPr>
          <p:cNvPr id="51204" name="TextBox 3"/>
          <p:cNvSpPr txBox="1">
            <a:spLocks noChangeArrowheads="1"/>
          </p:cNvSpPr>
          <p:nvPr/>
        </p:nvSpPr>
        <p:spPr bwMode="auto">
          <a:xfrm>
            <a:off x="4849813" y="3295650"/>
            <a:ext cx="1081087" cy="260350"/>
          </a:xfrm>
          <a:prstGeom prst="rect">
            <a:avLst/>
          </a:prstGeom>
          <a:noFill/>
          <a:ln w="9525">
            <a:noFill/>
            <a:miter lim="800000"/>
            <a:headEnd/>
            <a:tailEnd/>
          </a:ln>
        </p:spPr>
        <p:txBody>
          <a:bodyPr>
            <a:spAutoFit/>
          </a:bodyPr>
          <a:lstStyle/>
          <a:p>
            <a:r>
              <a:rPr lang="en-CA" sz="1100" dirty="0">
                <a:latin typeface="Calibri" pitchFamily="34" charset="0"/>
              </a:rPr>
              <a:t>Marketing</a:t>
            </a:r>
            <a:endParaRPr lang="en-CA" sz="1400" dirty="0">
              <a:latin typeface="Calibri" pitchFamily="34" charset="0"/>
            </a:endParaRPr>
          </a:p>
        </p:txBody>
      </p:sp>
      <p:sp>
        <p:nvSpPr>
          <p:cNvPr id="51205" name="TextBox 22"/>
          <p:cNvSpPr txBox="1">
            <a:spLocks noChangeArrowheads="1"/>
          </p:cNvSpPr>
          <p:nvPr/>
        </p:nvSpPr>
        <p:spPr bwMode="auto">
          <a:xfrm>
            <a:off x="1506538" y="1436688"/>
            <a:ext cx="1082675" cy="430212"/>
          </a:xfrm>
          <a:prstGeom prst="rect">
            <a:avLst/>
          </a:prstGeom>
          <a:noFill/>
          <a:ln w="9525">
            <a:noFill/>
            <a:miter lim="800000"/>
            <a:headEnd/>
            <a:tailEnd/>
          </a:ln>
        </p:spPr>
        <p:txBody>
          <a:bodyPr>
            <a:spAutoFit/>
          </a:bodyPr>
          <a:lstStyle/>
          <a:p>
            <a:pPr algn="ctr"/>
            <a:r>
              <a:rPr lang="en-CA" sz="1100" dirty="0">
                <a:latin typeface="Calibri" pitchFamily="34" charset="0"/>
              </a:rPr>
              <a:t>External</a:t>
            </a:r>
            <a:r>
              <a:rPr lang="en-CA" sz="1100" dirty="0">
                <a:solidFill>
                  <a:schemeClr val="bg1"/>
                </a:solidFill>
                <a:latin typeface="Calibri" pitchFamily="34" charset="0"/>
              </a:rPr>
              <a:t> </a:t>
            </a:r>
            <a:r>
              <a:rPr lang="en-CA" sz="1100" dirty="0">
                <a:latin typeface="Calibri" pitchFamily="34" charset="0"/>
              </a:rPr>
              <a:t>Knowledge</a:t>
            </a:r>
          </a:p>
        </p:txBody>
      </p:sp>
      <p:sp>
        <p:nvSpPr>
          <p:cNvPr id="51206" name="TextBox 23"/>
          <p:cNvSpPr txBox="1">
            <a:spLocks noChangeArrowheads="1"/>
          </p:cNvSpPr>
          <p:nvPr/>
        </p:nvSpPr>
        <p:spPr bwMode="auto">
          <a:xfrm>
            <a:off x="4857750" y="1493838"/>
            <a:ext cx="720725" cy="261937"/>
          </a:xfrm>
          <a:prstGeom prst="rect">
            <a:avLst/>
          </a:prstGeom>
          <a:noFill/>
          <a:ln w="9525">
            <a:noFill/>
            <a:miter lim="800000"/>
            <a:headEnd/>
            <a:tailEnd/>
          </a:ln>
        </p:spPr>
        <p:txBody>
          <a:bodyPr>
            <a:spAutoFit/>
          </a:bodyPr>
          <a:lstStyle/>
          <a:p>
            <a:pPr algn="ctr"/>
            <a:r>
              <a:rPr lang="en-CA" sz="1100" dirty="0">
                <a:latin typeface="Calibri" pitchFamily="34" charset="0"/>
              </a:rPr>
              <a:t>Research</a:t>
            </a:r>
          </a:p>
        </p:txBody>
      </p:sp>
      <p:sp>
        <p:nvSpPr>
          <p:cNvPr id="51207" name="TextBox 25"/>
          <p:cNvSpPr txBox="1">
            <a:spLocks noChangeArrowheads="1"/>
          </p:cNvSpPr>
          <p:nvPr/>
        </p:nvSpPr>
        <p:spPr bwMode="auto">
          <a:xfrm>
            <a:off x="6523038" y="2413000"/>
            <a:ext cx="962025" cy="261938"/>
          </a:xfrm>
          <a:prstGeom prst="rect">
            <a:avLst/>
          </a:prstGeom>
          <a:noFill/>
          <a:ln w="9525">
            <a:noFill/>
            <a:miter lim="800000"/>
            <a:headEnd/>
            <a:tailEnd/>
          </a:ln>
        </p:spPr>
        <p:txBody>
          <a:bodyPr>
            <a:spAutoFit/>
          </a:bodyPr>
          <a:lstStyle/>
          <a:p>
            <a:pPr algn="ctr"/>
            <a:r>
              <a:rPr lang="en-CA" sz="1100" dirty="0">
                <a:latin typeface="Calibri" pitchFamily="34" charset="0"/>
              </a:rPr>
              <a:t>Development</a:t>
            </a:r>
          </a:p>
        </p:txBody>
      </p:sp>
      <p:sp>
        <p:nvSpPr>
          <p:cNvPr id="51208" name="TextBox 27"/>
          <p:cNvSpPr txBox="1">
            <a:spLocks noChangeArrowheads="1"/>
          </p:cNvSpPr>
          <p:nvPr/>
        </p:nvSpPr>
        <p:spPr bwMode="auto">
          <a:xfrm>
            <a:off x="2982913" y="3873500"/>
            <a:ext cx="523875" cy="261938"/>
          </a:xfrm>
          <a:prstGeom prst="rect">
            <a:avLst/>
          </a:prstGeom>
          <a:noFill/>
          <a:ln w="9525">
            <a:noFill/>
            <a:miter lim="800000"/>
            <a:headEnd/>
            <a:tailEnd/>
          </a:ln>
        </p:spPr>
        <p:txBody>
          <a:bodyPr>
            <a:spAutoFit/>
          </a:bodyPr>
          <a:lstStyle/>
          <a:p>
            <a:pPr algn="ctr"/>
            <a:r>
              <a:rPr lang="en-CA" sz="1100" dirty="0">
                <a:latin typeface="Calibri" pitchFamily="34" charset="0"/>
              </a:rPr>
              <a:t>Sales</a:t>
            </a:r>
            <a:endParaRPr lang="en-CA" dirty="0">
              <a:latin typeface="Calibri" pitchFamily="34" charset="0"/>
            </a:endParaRPr>
          </a:p>
        </p:txBody>
      </p:sp>
      <p:sp>
        <p:nvSpPr>
          <p:cNvPr id="51209" name="TextBox 28"/>
          <p:cNvSpPr txBox="1">
            <a:spLocks noChangeArrowheads="1"/>
          </p:cNvSpPr>
          <p:nvPr/>
        </p:nvSpPr>
        <p:spPr bwMode="auto">
          <a:xfrm>
            <a:off x="2803525" y="2328863"/>
            <a:ext cx="882650" cy="430212"/>
          </a:xfrm>
          <a:prstGeom prst="rect">
            <a:avLst/>
          </a:prstGeom>
          <a:noFill/>
          <a:ln w="9525">
            <a:noFill/>
            <a:miter lim="800000"/>
            <a:headEnd/>
            <a:tailEnd/>
          </a:ln>
        </p:spPr>
        <p:txBody>
          <a:bodyPr>
            <a:spAutoFit/>
          </a:bodyPr>
          <a:lstStyle/>
          <a:p>
            <a:pPr algn="ctr"/>
            <a:r>
              <a:rPr lang="en-CA" sz="1100" dirty="0">
                <a:latin typeface="Calibri" pitchFamily="34" charset="0"/>
              </a:rPr>
              <a:t>Strategic Alliances</a:t>
            </a:r>
          </a:p>
        </p:txBody>
      </p:sp>
      <p:sp>
        <p:nvSpPr>
          <p:cNvPr id="51210" name="TextBox 29"/>
          <p:cNvSpPr txBox="1">
            <a:spLocks noChangeArrowheads="1"/>
          </p:cNvSpPr>
          <p:nvPr/>
        </p:nvSpPr>
        <p:spPr bwMode="auto">
          <a:xfrm>
            <a:off x="1608138" y="4868863"/>
            <a:ext cx="879475" cy="261937"/>
          </a:xfrm>
          <a:prstGeom prst="rect">
            <a:avLst/>
          </a:prstGeom>
          <a:noFill/>
          <a:ln w="9525">
            <a:noFill/>
            <a:miter lim="800000"/>
            <a:headEnd/>
            <a:tailEnd/>
          </a:ln>
        </p:spPr>
        <p:txBody>
          <a:bodyPr>
            <a:spAutoFit/>
          </a:bodyPr>
          <a:lstStyle/>
          <a:p>
            <a:pPr algn="ctr"/>
            <a:r>
              <a:rPr lang="en-CA" sz="1100" dirty="0">
                <a:latin typeface="Calibri" pitchFamily="34" charset="0"/>
              </a:rPr>
              <a:t>Customers</a:t>
            </a:r>
          </a:p>
        </p:txBody>
      </p:sp>
      <p:sp>
        <p:nvSpPr>
          <p:cNvPr id="51211" name="TextBox 30"/>
          <p:cNvSpPr txBox="1">
            <a:spLocks noChangeArrowheads="1"/>
          </p:cNvSpPr>
          <p:nvPr/>
        </p:nvSpPr>
        <p:spPr bwMode="auto">
          <a:xfrm>
            <a:off x="6464300" y="3840163"/>
            <a:ext cx="1079500" cy="261937"/>
          </a:xfrm>
          <a:prstGeom prst="rect">
            <a:avLst/>
          </a:prstGeom>
          <a:noFill/>
          <a:ln w="9525">
            <a:noFill/>
            <a:miter lim="800000"/>
            <a:headEnd/>
            <a:tailEnd/>
          </a:ln>
        </p:spPr>
        <p:txBody>
          <a:bodyPr>
            <a:spAutoFit/>
          </a:bodyPr>
          <a:lstStyle/>
          <a:p>
            <a:pPr algn="ctr"/>
            <a:r>
              <a:rPr lang="en-CA" sz="1100" dirty="0">
                <a:latin typeface="Calibri" pitchFamily="34" charset="0"/>
              </a:rPr>
              <a:t>Manufacturing</a:t>
            </a:r>
          </a:p>
        </p:txBody>
      </p:sp>
      <p:sp>
        <p:nvSpPr>
          <p:cNvPr id="51212" name="TextBox 32"/>
          <p:cNvSpPr txBox="1">
            <a:spLocks noChangeArrowheads="1"/>
          </p:cNvSpPr>
          <p:nvPr/>
        </p:nvSpPr>
        <p:spPr bwMode="auto">
          <a:xfrm>
            <a:off x="4811713" y="4548188"/>
            <a:ext cx="903287" cy="431800"/>
          </a:xfrm>
          <a:prstGeom prst="rect">
            <a:avLst/>
          </a:prstGeom>
          <a:noFill/>
          <a:ln w="9525">
            <a:noFill/>
            <a:miter lim="800000"/>
            <a:headEnd/>
            <a:tailEnd/>
          </a:ln>
        </p:spPr>
        <p:txBody>
          <a:bodyPr>
            <a:spAutoFit/>
          </a:bodyPr>
          <a:lstStyle/>
          <a:p>
            <a:pPr algn="ctr"/>
            <a:r>
              <a:rPr lang="en-CA" sz="1100" dirty="0">
                <a:latin typeface="Calibri" pitchFamily="34" charset="0"/>
              </a:rPr>
              <a:t>Channel Distribution</a:t>
            </a:r>
          </a:p>
        </p:txBody>
      </p:sp>
      <p:sp>
        <p:nvSpPr>
          <p:cNvPr id="51213" name="TextBox 33"/>
          <p:cNvSpPr txBox="1">
            <a:spLocks noChangeArrowheads="1"/>
          </p:cNvSpPr>
          <p:nvPr/>
        </p:nvSpPr>
        <p:spPr bwMode="auto">
          <a:xfrm>
            <a:off x="1697038" y="3271838"/>
            <a:ext cx="703262" cy="430212"/>
          </a:xfrm>
          <a:prstGeom prst="rect">
            <a:avLst/>
          </a:prstGeom>
          <a:noFill/>
          <a:ln w="9525">
            <a:noFill/>
            <a:miter lim="800000"/>
            <a:headEnd/>
            <a:tailEnd/>
          </a:ln>
        </p:spPr>
        <p:txBody>
          <a:bodyPr>
            <a:spAutoFit/>
          </a:bodyPr>
          <a:lstStyle/>
          <a:p>
            <a:pPr algn="ctr"/>
            <a:r>
              <a:rPr lang="en-CA" sz="1100" dirty="0">
                <a:latin typeface="Calibri" pitchFamily="34" charset="0"/>
              </a:rPr>
              <a:t>Future Markets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Pipes versus platforms</a:t>
            </a:r>
          </a:p>
        </p:txBody>
      </p:sp>
      <p:sp>
        <p:nvSpPr>
          <p:cNvPr id="3" name="Content Placeholder 2"/>
          <p:cNvSpPr>
            <a:spLocks noGrp="1"/>
          </p:cNvSpPr>
          <p:nvPr>
            <p:ph idx="1"/>
          </p:nvPr>
        </p:nvSpPr>
        <p:spPr/>
        <p:txBody>
          <a:bodyPr>
            <a:normAutofit/>
          </a:bodyPr>
          <a:lstStyle/>
          <a:p>
            <a:pPr marL="0" indent="0" eaLnBrk="1" hangingPunct="1">
              <a:buNone/>
            </a:pPr>
            <a:r>
              <a:rPr lang="en-CA" sz="2200" b="1" dirty="0">
                <a:solidFill>
                  <a:schemeClr val="accent1">
                    <a:lumMod val="60000"/>
                    <a:lumOff val="40000"/>
                  </a:schemeClr>
                </a:solidFill>
              </a:rPr>
              <a:t>Pipes</a:t>
            </a:r>
            <a:r>
              <a:rPr lang="en-CA" sz="2200" dirty="0">
                <a:solidFill>
                  <a:schemeClr val="accent1">
                    <a:lumMod val="60000"/>
                    <a:lumOff val="40000"/>
                  </a:schemeClr>
                </a:solidFill>
              </a:rPr>
              <a:t> </a:t>
            </a:r>
            <a:r>
              <a:rPr lang="en-CA" sz="2200" dirty="0"/>
              <a:t>are the traditional business model and they are characterized by companies producing goods and/or services and selling them in target markets</a:t>
            </a:r>
          </a:p>
          <a:p>
            <a:pPr lvl="1" eaLnBrk="1" hangingPunct="1"/>
            <a:r>
              <a:rPr lang="en-CA" sz="2000" dirty="0"/>
              <a:t>(e.g., firms create stuff, push them out and sell them to customers)</a:t>
            </a:r>
          </a:p>
          <a:p>
            <a:pPr lvl="1" eaLnBrk="1" hangingPunct="1"/>
            <a:r>
              <a:rPr lang="en-CA" sz="2000" dirty="0"/>
              <a:t>Value is produced upstream and consumed downstream  </a:t>
            </a:r>
          </a:p>
          <a:p>
            <a:pPr lvl="1" eaLnBrk="1" hangingPunct="1"/>
            <a:r>
              <a:rPr lang="en-CA" sz="2000" dirty="0"/>
              <a:t>There is a linear flow much like water flowing through a pipe  </a:t>
            </a:r>
          </a:p>
          <a:p>
            <a:pPr marL="0" indent="0" eaLnBrk="1" hangingPunct="1">
              <a:buNone/>
            </a:pPr>
            <a:endParaRPr lang="en-CA" sz="2200" b="1" dirty="0"/>
          </a:p>
          <a:p>
            <a:pPr marL="0" indent="0" eaLnBrk="1" hangingPunct="1">
              <a:buNone/>
            </a:pPr>
            <a:r>
              <a:rPr lang="en-CA" sz="2200" b="1" dirty="0">
                <a:solidFill>
                  <a:schemeClr val="accent1">
                    <a:lumMod val="60000"/>
                    <a:lumOff val="40000"/>
                  </a:schemeClr>
                </a:solidFill>
              </a:rPr>
              <a:t>Platforms</a:t>
            </a:r>
            <a:r>
              <a:rPr lang="en-CA" sz="2200" dirty="0">
                <a:solidFill>
                  <a:schemeClr val="accent1">
                    <a:lumMod val="60000"/>
                    <a:lumOff val="40000"/>
                  </a:schemeClr>
                </a:solidFill>
              </a:rPr>
              <a:t> </a:t>
            </a:r>
            <a:r>
              <a:rPr lang="en-CA" sz="2200" dirty="0"/>
              <a:t>do not just create and push stuff out, they allow users to create and consume value beyond Pipe-based products</a:t>
            </a:r>
          </a:p>
          <a:p>
            <a:pPr lvl="1"/>
            <a:r>
              <a:rPr lang="en-CA" sz="1900" dirty="0"/>
              <a:t>This is a business model never seen before and is a direct consequence of the availability and richness in content and tools on the internet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Pipes versus platforms (2)</a:t>
            </a:r>
          </a:p>
        </p:txBody>
      </p:sp>
      <p:sp>
        <p:nvSpPr>
          <p:cNvPr id="46082" name="Content Placeholder 2"/>
          <p:cNvSpPr>
            <a:spLocks noGrp="1"/>
          </p:cNvSpPr>
          <p:nvPr>
            <p:ph idx="1"/>
          </p:nvPr>
        </p:nvSpPr>
        <p:spPr/>
        <p:txBody>
          <a:bodyPr>
            <a:normAutofit/>
          </a:bodyPr>
          <a:lstStyle/>
          <a:p>
            <a:pPr marL="0" indent="0" eaLnBrk="1" hangingPunct="1">
              <a:buNone/>
            </a:pPr>
            <a:r>
              <a:rPr lang="en-CA" sz="2400" b="1" dirty="0">
                <a:solidFill>
                  <a:schemeClr val="accent1">
                    <a:lumMod val="60000"/>
                    <a:lumOff val="40000"/>
                  </a:schemeClr>
                </a:solidFill>
              </a:rPr>
              <a:t>At the technology layer</a:t>
            </a:r>
            <a:r>
              <a:rPr lang="en-CA" sz="2400" dirty="0"/>
              <a:t>, external developers can extend platform functionality using APIs</a:t>
            </a:r>
          </a:p>
          <a:p>
            <a:pPr lvl="1"/>
            <a:r>
              <a:rPr lang="en-CA" dirty="0"/>
              <a:t>This can lead to new functionality, enhanced performance, new products and add-ons </a:t>
            </a:r>
          </a:p>
          <a:p>
            <a:pPr marL="0" indent="0" eaLnBrk="1" hangingPunct="1">
              <a:buNone/>
            </a:pPr>
            <a:r>
              <a:rPr lang="en-CA" sz="2400" b="1" dirty="0">
                <a:solidFill>
                  <a:schemeClr val="accent1">
                    <a:lumMod val="60000"/>
                    <a:lumOff val="40000"/>
                  </a:schemeClr>
                </a:solidFill>
              </a:rPr>
              <a:t>At the business layer</a:t>
            </a:r>
            <a:r>
              <a:rPr lang="en-CA" sz="2400" dirty="0"/>
              <a:t>, users (Producers) can create value on the platform for other users (Consumers) to consume </a:t>
            </a:r>
          </a:p>
          <a:p>
            <a:pPr lvl="1" eaLnBrk="1" hangingPunct="1"/>
            <a:r>
              <a:rPr lang="en-CA" sz="2000" dirty="0"/>
              <a:t>By example, </a:t>
            </a:r>
            <a:r>
              <a:rPr lang="en-CA" sz="2000" i="1" dirty="0"/>
              <a:t>TV Channels </a:t>
            </a:r>
            <a:r>
              <a:rPr lang="en-CA" sz="2000" dirty="0"/>
              <a:t>work on a Pipe model whereas </a:t>
            </a:r>
            <a:r>
              <a:rPr lang="en-CA" sz="2000" i="1" dirty="0"/>
              <a:t>YouTube</a:t>
            </a:r>
            <a:r>
              <a:rPr lang="en-CA" sz="2000" dirty="0"/>
              <a:t> works on a Platform model</a:t>
            </a:r>
          </a:p>
          <a:p>
            <a:pPr lvl="1" eaLnBrk="1" hangingPunct="1"/>
            <a:r>
              <a:rPr lang="en-CA" sz="2000" i="1" dirty="0"/>
              <a:t>Amazon</a:t>
            </a:r>
            <a:r>
              <a:rPr lang="en-CA" sz="2000" dirty="0"/>
              <a:t> is a Platform whereas a bookstore is a Pipe</a:t>
            </a:r>
          </a:p>
          <a:p>
            <a:pPr lvl="1" eaLnBrk="1" hangingPunct="1"/>
            <a:r>
              <a:rPr lang="en-CA" sz="2000" i="1" dirty="0"/>
              <a:t>Encyclopedia Britannica </a:t>
            </a:r>
            <a:r>
              <a:rPr lang="en-CA" sz="2000" dirty="0"/>
              <a:t>works on a Pipe model whereas </a:t>
            </a:r>
            <a:r>
              <a:rPr lang="en-CA" sz="2000" i="1" dirty="0"/>
              <a:t>Wikipedia</a:t>
            </a:r>
            <a:r>
              <a:rPr lang="en-CA" sz="2000" dirty="0"/>
              <a:t> has built value on a Platform model</a:t>
            </a:r>
          </a:p>
          <a:p>
            <a:pPr eaLnBrk="1" hangingPunct="1"/>
            <a:endParaRPr lang="en-CA"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So why is the distinction between these models important?  </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None/>
              <a:defRPr/>
            </a:pPr>
            <a:r>
              <a:rPr lang="en-CA" sz="2400" dirty="0"/>
              <a:t>Platforms are a fundamentally different and an innovative business model  </a:t>
            </a:r>
          </a:p>
          <a:p>
            <a:pPr lvl="1" eaLnBrk="1" fontAlgn="auto" hangingPunct="1">
              <a:spcAft>
                <a:spcPts val="0"/>
              </a:spcAft>
              <a:buFont typeface="Arial" panose="020B0604020202020204" pitchFamily="34" charset="0"/>
              <a:buChar char="•"/>
              <a:defRPr/>
            </a:pPr>
            <a:r>
              <a:rPr lang="en-CA" sz="2000" dirty="0"/>
              <a:t>If you go about building a Platform the way you would build a Pipe, you are probably setting yourself up for failure</a:t>
            </a:r>
          </a:p>
          <a:p>
            <a:pPr eaLnBrk="1" fontAlgn="auto" hangingPunct="1">
              <a:spcAft>
                <a:spcPts val="0"/>
              </a:spcAft>
              <a:buFont typeface="Arial" panose="020B0604020202020204" pitchFamily="34" charset="0"/>
              <a:buChar char="•"/>
              <a:defRPr/>
            </a:pPr>
            <a:r>
              <a:rPr lang="en-CA" sz="2400" dirty="0">
                <a:solidFill>
                  <a:schemeClr val="accent1">
                    <a:lumMod val="60000"/>
                    <a:lumOff val="40000"/>
                  </a:schemeClr>
                </a:solidFill>
              </a:rPr>
              <a:t>We have been building Pipes for the last few centuries and we often tend to bring over that execution model to building Platforms</a:t>
            </a:r>
          </a:p>
          <a:p>
            <a:pPr lvl="1" eaLnBrk="1" fontAlgn="auto" hangingPunct="1">
              <a:spcAft>
                <a:spcPts val="0"/>
              </a:spcAft>
              <a:buFont typeface="Arial" panose="020B0604020202020204" pitchFamily="34" charset="0"/>
              <a:buChar char="•"/>
              <a:defRPr/>
            </a:pPr>
            <a:r>
              <a:rPr lang="en-CA" sz="2000" dirty="0"/>
              <a:t>For example, the media industry is struggling to come to terms with the fact that their business model has shifted</a:t>
            </a:r>
          </a:p>
          <a:p>
            <a:pPr lvl="1" eaLnBrk="1" fontAlgn="auto" hangingPunct="1">
              <a:spcAft>
                <a:spcPts val="0"/>
              </a:spcAft>
              <a:buFont typeface="Arial" panose="020B0604020202020204" pitchFamily="34" charset="0"/>
              <a:buChar char="•"/>
              <a:defRPr/>
            </a:pPr>
            <a:r>
              <a:rPr lang="en-CA" sz="2000" dirty="0"/>
              <a:t>Traditional retail, a Pipe, is being disrupted by the rise of online marketplaces and in-store technology, which work on the Platform model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Product design and management</a:t>
            </a:r>
            <a:endParaRPr lang="en-CA" sz="3600" dirty="0">
              <a:solidFill>
                <a:schemeClr val="accent1">
                  <a:lumMod val="60000"/>
                  <a:lumOff val="40000"/>
                </a:schemeClr>
              </a:solidFill>
            </a:endParaRPr>
          </a:p>
        </p:txBody>
      </p:sp>
      <p:sp>
        <p:nvSpPr>
          <p:cNvPr id="3" name="Content Placeholder 2"/>
          <p:cNvSpPr>
            <a:spLocks noGrp="1"/>
          </p:cNvSpPr>
          <p:nvPr>
            <p:ph idx="1"/>
          </p:nvPr>
        </p:nvSpPr>
        <p:spPr/>
        <p:txBody>
          <a:bodyPr>
            <a:normAutofit lnSpcReduction="10000"/>
          </a:bodyPr>
          <a:lstStyle/>
          <a:p>
            <a:r>
              <a:rPr lang="en-CA" dirty="0"/>
              <a:t>How this is accomplished depends on whether one is dealing with a Pipe or a Platform business model</a:t>
            </a:r>
          </a:p>
          <a:p>
            <a:r>
              <a:rPr lang="en-CA" dirty="0"/>
              <a:t>Creating a Pipe requires one to build with the Consumer in mind</a:t>
            </a:r>
          </a:p>
          <a:p>
            <a:pPr lvl="1"/>
            <a:r>
              <a:rPr lang="en-CA" dirty="0"/>
              <a:t>Example, an airline like Air Canada is a Pipe that allows users to consume airline tickets </a:t>
            </a:r>
          </a:p>
          <a:p>
            <a:pPr lvl="2"/>
            <a:r>
              <a:rPr lang="en-CA" dirty="0"/>
              <a:t>The features on the companies website are built with a view to enable consumers to find and consume airline tickets  </a:t>
            </a:r>
          </a:p>
          <a:p>
            <a:r>
              <a:rPr lang="en-CA" dirty="0"/>
              <a:t>In contrast, a Platform requires one to build with both Producers and Consumers in mind </a:t>
            </a:r>
          </a:p>
          <a:p>
            <a:pPr lvl="1"/>
            <a:r>
              <a:rPr lang="en-CA" dirty="0"/>
              <a:t>By contrast to the Air Canada model, Expedia on the other hand is a Platform offering a range of travel services mostly provided by others who leverage economic value out of the Platform</a:t>
            </a:r>
          </a:p>
          <a:p>
            <a:pPr lvl="1"/>
            <a:r>
              <a:rPr lang="en-CA" dirty="0"/>
              <a:t>Building </a:t>
            </a:r>
            <a:r>
              <a:rPr lang="en-CA" i="1" dirty="0"/>
              <a:t>YouTube</a:t>
            </a:r>
            <a:r>
              <a:rPr lang="en-CA" dirty="0"/>
              <a:t>, </a:t>
            </a:r>
            <a:r>
              <a:rPr lang="en-CA" i="1" dirty="0"/>
              <a:t>Dribbble</a:t>
            </a:r>
            <a:r>
              <a:rPr lang="en-CA" dirty="0"/>
              <a:t> or </a:t>
            </a:r>
            <a:r>
              <a:rPr lang="en-CA" i="1" dirty="0"/>
              <a:t>AirBnB</a:t>
            </a:r>
            <a:r>
              <a:rPr lang="en-CA" dirty="0"/>
              <a:t> requires one to build tools for Producers (e.g., video hosting on </a:t>
            </a:r>
            <a:r>
              <a:rPr lang="en-CA" i="1" dirty="0"/>
              <a:t>YouTube</a:t>
            </a:r>
            <a:r>
              <a:rPr lang="en-CA" dirty="0"/>
              <a:t>) as well as for Consumers (e.g., video viewing, voting, etc.)</a:t>
            </a:r>
          </a:p>
          <a:p>
            <a:pPr lvl="1"/>
            <a:r>
              <a:rPr lang="en-CA" dirty="0"/>
              <a:t>Keeping two separate lenses helps one build out the ‘right’ features</a:t>
            </a:r>
          </a:p>
        </p:txBody>
      </p:sp>
    </p:spTree>
    <p:extLst>
      <p:ext uri="{BB962C8B-B14F-4D97-AF65-F5344CB8AC3E}">
        <p14:creationId xmlns:p14="http://schemas.microsoft.com/office/powerpoint/2010/main" val="2118811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p:cNvPicPr>
            <a:picLocks noChangeAspect="1"/>
          </p:cNvPicPr>
          <p:nvPr/>
        </p:nvPicPr>
        <p:blipFill>
          <a:blip r:embed="rId2"/>
          <a:srcRect/>
          <a:stretch>
            <a:fillRect/>
          </a:stretch>
        </p:blipFill>
        <p:spPr bwMode="auto">
          <a:xfrm>
            <a:off x="0" y="0"/>
            <a:ext cx="9177338" cy="6138863"/>
          </a:xfrm>
          <a:prstGeom prst="rect">
            <a:avLst/>
          </a:prstGeom>
          <a:noFill/>
          <a:ln w="9525">
            <a:noFill/>
            <a:miter lim="800000"/>
            <a:headEnd/>
            <a:tailEnd/>
          </a:ln>
        </p:spPr>
      </p:pic>
      <p:sp>
        <p:nvSpPr>
          <p:cNvPr id="3" name="TextBox 2"/>
          <p:cNvSpPr txBox="1"/>
          <p:nvPr/>
        </p:nvSpPr>
        <p:spPr>
          <a:xfrm>
            <a:off x="8673352" y="6488668"/>
            <a:ext cx="510013" cy="369332"/>
          </a:xfrm>
          <a:prstGeom prst="rect">
            <a:avLst/>
          </a:prstGeom>
          <a:noFill/>
        </p:spPr>
        <p:txBody>
          <a:bodyPr wrap="square" rtlCol="0">
            <a:spAutoFit/>
          </a:bodyPr>
          <a:lstStyle/>
          <a:p>
            <a:r>
              <a:rPr lang="en-CA" dirty="0"/>
              <a:t>PC</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Smart creatives</a:t>
            </a:r>
          </a:p>
        </p:txBody>
      </p:sp>
      <p:sp>
        <p:nvSpPr>
          <p:cNvPr id="3" name="Content Placeholder 2"/>
          <p:cNvSpPr>
            <a:spLocks noGrp="1"/>
          </p:cNvSpPr>
          <p:nvPr>
            <p:ph idx="1"/>
          </p:nvPr>
        </p:nvSpPr>
        <p:spPr/>
        <p:txBody>
          <a:bodyPr>
            <a:normAutofit fontScale="92500" lnSpcReduction="20000"/>
          </a:bodyPr>
          <a:lstStyle/>
          <a:p>
            <a:r>
              <a:rPr lang="en-CA" dirty="0"/>
              <a:t>“Smart creatives” is the Google term for those talented individuals that make a major difference to a company </a:t>
            </a:r>
          </a:p>
          <a:p>
            <a:r>
              <a:rPr lang="en-CA" dirty="0"/>
              <a:t>They are the “action people” who create new things</a:t>
            </a:r>
          </a:p>
          <a:p>
            <a:r>
              <a:rPr lang="en-CA" dirty="0"/>
              <a:t>A culture for encouraging product and service ideas is critical to the future of an organization</a:t>
            </a:r>
          </a:p>
          <a:p>
            <a:r>
              <a:rPr lang="en-CA" dirty="0"/>
              <a:t>Most companies do not do the culture thing well</a:t>
            </a:r>
          </a:p>
          <a:p>
            <a:r>
              <a:rPr lang="en-CA" dirty="0"/>
              <a:t>Smart creatives are at the core of successful companies</a:t>
            </a:r>
          </a:p>
          <a:p>
            <a:r>
              <a:rPr lang="en-CA" dirty="0"/>
              <a:t>A strong corporate culture is key to attracting smart creatives</a:t>
            </a:r>
          </a:p>
          <a:p>
            <a:endParaRPr lang="en-CA" dirty="0"/>
          </a:p>
          <a:p>
            <a:r>
              <a:rPr lang="en-CA" dirty="0"/>
              <a:t>For example:</a:t>
            </a:r>
          </a:p>
          <a:p>
            <a:endParaRPr lang="en-CA" dirty="0"/>
          </a:p>
          <a:p>
            <a:pPr lvl="1"/>
            <a:r>
              <a:rPr lang="en-CA" dirty="0"/>
              <a:t>Microsoft has identified about 300 smart creatives, and they know who they are</a:t>
            </a:r>
          </a:p>
          <a:p>
            <a:pPr lvl="1"/>
            <a:r>
              <a:rPr lang="en-CA" dirty="0"/>
              <a:t>Hewlett Packard, before they became a “me too” company, had a smart creative culture</a:t>
            </a:r>
          </a:p>
          <a:p>
            <a:pPr lvl="1"/>
            <a:r>
              <a:rPr lang="en-CA" dirty="0"/>
              <a:t>Apple formally recognizes smart creatives</a:t>
            </a:r>
          </a:p>
          <a:p>
            <a:endParaRPr lang="en-CA" dirty="0"/>
          </a:p>
        </p:txBody>
      </p:sp>
    </p:spTree>
    <p:extLst>
      <p:ext uri="{BB962C8B-B14F-4D97-AF65-F5344CB8AC3E}">
        <p14:creationId xmlns:p14="http://schemas.microsoft.com/office/powerpoint/2010/main" val="3496555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p:cNvPicPr>
            <a:picLocks noChangeAspect="1"/>
          </p:cNvPicPr>
          <p:nvPr/>
        </p:nvPicPr>
        <p:blipFill>
          <a:blip r:embed="rId2"/>
          <a:srcRect/>
          <a:stretch>
            <a:fillRect/>
          </a:stretch>
        </p:blipFill>
        <p:spPr bwMode="auto">
          <a:xfrm>
            <a:off x="1276350" y="1690688"/>
            <a:ext cx="6524625" cy="4838700"/>
          </a:xfrm>
          <a:prstGeom prst="rect">
            <a:avLst/>
          </a:prstGeom>
          <a:noFill/>
          <a:ln w="9525">
            <a:noFill/>
            <a:miter lim="800000"/>
            <a:headEnd/>
            <a:tailEnd/>
          </a:ln>
        </p:spPr>
      </p:pic>
      <p:sp>
        <p:nvSpPr>
          <p:cNvPr id="74754" name="Title 2"/>
          <p:cNvSpPr>
            <a:spLocks noGrp="1"/>
          </p:cNvSpPr>
          <p:nvPr>
            <p:ph type="title"/>
          </p:nvPr>
        </p:nvSpPr>
        <p:spPr>
          <a:xfrm>
            <a:off x="292100" y="365125"/>
            <a:ext cx="8494713" cy="1325563"/>
          </a:xfrm>
        </p:spPr>
        <p:txBody>
          <a:bodyPr>
            <a:normAutofit/>
          </a:bodyPr>
          <a:lstStyle/>
          <a:p>
            <a:pPr algn="ctr" eaLnBrk="1" hangingPunct="1"/>
            <a:r>
              <a:rPr lang="en-CA" sz="3600" b="1" dirty="0">
                <a:solidFill>
                  <a:schemeClr val="accent1">
                    <a:lumMod val="60000"/>
                    <a:lumOff val="40000"/>
                  </a:schemeClr>
                </a:solidFill>
              </a:rPr>
              <a:t>The world of smart creatives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Smart creatives: an example</a:t>
            </a:r>
          </a:p>
        </p:txBody>
      </p:sp>
      <p:sp>
        <p:nvSpPr>
          <p:cNvPr id="3" name="Content Placeholder 2"/>
          <p:cNvSpPr>
            <a:spLocks noGrp="1"/>
          </p:cNvSpPr>
          <p:nvPr>
            <p:ph idx="1"/>
          </p:nvPr>
        </p:nvSpPr>
        <p:spPr/>
        <p:txBody>
          <a:bodyPr/>
          <a:lstStyle/>
          <a:p>
            <a:r>
              <a:rPr lang="en-CA" dirty="0"/>
              <a:t>BNR was a hotbed of smart creatives who gave us the digital world, fibre transmission, digital switching, high speed access, high capacity routing</a:t>
            </a:r>
          </a:p>
          <a:p>
            <a:r>
              <a:rPr lang="en-CA" dirty="0"/>
              <a:t>They gave us the infrastructure for the Internet</a:t>
            </a:r>
          </a:p>
          <a:p>
            <a:r>
              <a:rPr lang="en-CA" dirty="0"/>
              <a:t>When executive management decided smart creatives were costing, with no immediate, identifiable revenue resulting, they killed the culture </a:t>
            </a:r>
          </a:p>
          <a:p>
            <a:pPr lvl="1"/>
            <a:r>
              <a:rPr lang="en-CA" dirty="0"/>
              <a:t> They called it “R and D efficiency”</a:t>
            </a:r>
          </a:p>
          <a:p>
            <a:r>
              <a:rPr lang="en-CA" dirty="0"/>
              <a:t>They believed all smart creatives, became start ups</a:t>
            </a:r>
          </a:p>
          <a:p>
            <a:r>
              <a:rPr lang="en-CA" dirty="0"/>
              <a:t>Smart creatives are the lifeblood of the company</a:t>
            </a:r>
          </a:p>
          <a:p>
            <a:pPr lvl="1"/>
            <a:r>
              <a:rPr lang="en-CA" dirty="0"/>
              <a:t>Kill the smart creative culture and you lose the future</a:t>
            </a:r>
          </a:p>
          <a:p>
            <a:r>
              <a:rPr lang="en-CA" dirty="0"/>
              <a:t>People buy from companies with a futures culture</a:t>
            </a:r>
          </a:p>
        </p:txBody>
      </p:sp>
    </p:spTree>
    <p:extLst>
      <p:ext uri="{BB962C8B-B14F-4D97-AF65-F5344CB8AC3E}">
        <p14:creationId xmlns:p14="http://schemas.microsoft.com/office/powerpoint/2010/main" val="12827334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21</a:t>
            </a:r>
            <a:r>
              <a:rPr lang="en-CA" sz="3600" b="1" baseline="30000" dirty="0">
                <a:solidFill>
                  <a:schemeClr val="accent1">
                    <a:lumMod val="60000"/>
                    <a:lumOff val="40000"/>
                  </a:schemeClr>
                </a:solidFill>
              </a:rPr>
              <a:t>st</a:t>
            </a:r>
            <a:r>
              <a:rPr lang="en-CA" sz="3600" b="1" dirty="0">
                <a:solidFill>
                  <a:schemeClr val="accent1">
                    <a:lumMod val="60000"/>
                    <a:lumOff val="40000"/>
                  </a:schemeClr>
                </a:solidFill>
              </a:rPr>
              <a:t> Century modus operandi </a:t>
            </a:r>
          </a:p>
        </p:txBody>
      </p:sp>
      <p:sp>
        <p:nvSpPr>
          <p:cNvPr id="3" name="Content Placeholder 2"/>
          <p:cNvSpPr>
            <a:spLocks noGrp="1"/>
          </p:cNvSpPr>
          <p:nvPr>
            <p:ph idx="1"/>
          </p:nvPr>
        </p:nvSpPr>
        <p:spPr>
          <a:xfrm>
            <a:off x="628650" y="1825625"/>
            <a:ext cx="7886700" cy="4351338"/>
          </a:xfrm>
        </p:spPr>
        <p:txBody>
          <a:bodyPr>
            <a:normAutofit/>
          </a:bodyPr>
          <a:lstStyle/>
          <a:p>
            <a:pPr marL="0" indent="0" eaLnBrk="1" hangingPunct="1">
              <a:lnSpc>
                <a:spcPct val="70000"/>
              </a:lnSpc>
              <a:buNone/>
            </a:pPr>
            <a:r>
              <a:rPr lang="en-CA" sz="2400" dirty="0"/>
              <a:t>Recruit &amp; foster “smart creatives”</a:t>
            </a:r>
          </a:p>
          <a:p>
            <a:pPr marL="0" indent="0" eaLnBrk="1" hangingPunct="1">
              <a:lnSpc>
                <a:spcPct val="70000"/>
              </a:lnSpc>
              <a:buNone/>
            </a:pPr>
            <a:r>
              <a:rPr lang="en-CA" sz="2400" dirty="0"/>
              <a:t>Focus on users and know your customers (e.g., who pays and who uses)</a:t>
            </a:r>
          </a:p>
          <a:p>
            <a:pPr marL="342900" lvl="1" indent="0" eaLnBrk="1" hangingPunct="1">
              <a:lnSpc>
                <a:spcPct val="70000"/>
              </a:lnSpc>
              <a:buNone/>
            </a:pPr>
            <a:r>
              <a:rPr lang="en-CA" sz="2000" dirty="0"/>
              <a:t>- but don’t listen to them too closely </a:t>
            </a:r>
          </a:p>
          <a:p>
            <a:pPr marL="0" indent="0" eaLnBrk="1" hangingPunct="1">
              <a:lnSpc>
                <a:spcPct val="70000"/>
              </a:lnSpc>
              <a:buNone/>
            </a:pPr>
            <a:r>
              <a:rPr lang="en-CA" sz="2400" dirty="0"/>
              <a:t>Think big</a:t>
            </a:r>
          </a:p>
          <a:p>
            <a:pPr marL="342900" lvl="1" indent="0" eaLnBrk="1" hangingPunct="1">
              <a:lnSpc>
                <a:spcPct val="70000"/>
              </a:lnSpc>
              <a:buNone/>
            </a:pPr>
            <a:r>
              <a:rPr lang="en-CA" sz="2000" dirty="0"/>
              <a:t>- go beyond the ‘me too’ and not ‘just another app’</a:t>
            </a:r>
          </a:p>
          <a:p>
            <a:pPr marL="0" indent="0" eaLnBrk="1" hangingPunct="1">
              <a:lnSpc>
                <a:spcPct val="70000"/>
              </a:lnSpc>
              <a:buNone/>
            </a:pPr>
            <a:r>
              <a:rPr lang="en-CA" sz="2400" dirty="0"/>
              <a:t>Set strategic goals</a:t>
            </a:r>
          </a:p>
          <a:p>
            <a:pPr marL="342900" lvl="1" indent="0" eaLnBrk="1" hangingPunct="1">
              <a:lnSpc>
                <a:spcPct val="70000"/>
              </a:lnSpc>
              <a:buNone/>
            </a:pPr>
            <a:r>
              <a:rPr lang="en-CA" sz="2000" dirty="0"/>
              <a:t>- try to make them almost unattainable</a:t>
            </a:r>
          </a:p>
          <a:p>
            <a:pPr marL="0" indent="0" eaLnBrk="1" hangingPunct="1">
              <a:lnSpc>
                <a:spcPct val="70000"/>
              </a:lnSpc>
              <a:buNone/>
            </a:pPr>
            <a:r>
              <a:rPr lang="en-CA" sz="2400" dirty="0"/>
              <a:t>Ideas come from anywhere</a:t>
            </a:r>
          </a:p>
          <a:p>
            <a:pPr marL="342900" lvl="1" indent="0" eaLnBrk="1" hangingPunct="1">
              <a:lnSpc>
                <a:spcPct val="70000"/>
              </a:lnSpc>
              <a:buNone/>
            </a:pPr>
            <a:r>
              <a:rPr lang="en-CA" sz="2000" dirty="0"/>
              <a:t>- employees, customers, partners, competitors &amp; universities</a:t>
            </a:r>
          </a:p>
          <a:p>
            <a:pPr marL="0" indent="0" eaLnBrk="1" hangingPunct="1">
              <a:lnSpc>
                <a:spcPct val="70000"/>
              </a:lnSpc>
              <a:buNone/>
            </a:pPr>
            <a:r>
              <a:rPr lang="en-CA" sz="2400" dirty="0"/>
              <a:t>Ship and iterate</a:t>
            </a:r>
          </a:p>
          <a:p>
            <a:pPr marL="342900" lvl="1" indent="0" eaLnBrk="1" hangingPunct="1">
              <a:lnSpc>
                <a:spcPct val="70000"/>
              </a:lnSpc>
              <a:buNone/>
            </a:pPr>
            <a:r>
              <a:rPr lang="en-CA" sz="2000" dirty="0"/>
              <a:t>- agile development &amp; work with partners</a:t>
            </a:r>
          </a:p>
          <a:p>
            <a:pPr marL="0" indent="0" eaLnBrk="1" hangingPunct="1">
              <a:lnSpc>
                <a:spcPct val="70000"/>
              </a:lnSpc>
              <a:buNone/>
            </a:pPr>
            <a:r>
              <a:rPr lang="en-CA" sz="2400" dirty="0"/>
              <a:t>Fail well </a:t>
            </a:r>
          </a:p>
          <a:p>
            <a:pPr marL="342900" lvl="1" indent="0" eaLnBrk="1" hangingPunct="1">
              <a:lnSpc>
                <a:spcPct val="70000"/>
              </a:lnSpc>
              <a:buNone/>
            </a:pPr>
            <a:r>
              <a:rPr lang="en-CA" sz="2000" dirty="0"/>
              <a:t>- do it fast &amp; without recrimination</a:t>
            </a:r>
          </a:p>
          <a:p>
            <a:pPr eaLnBrk="1" hangingPunct="1">
              <a:lnSpc>
                <a:spcPct val="70000"/>
              </a:lnSpc>
            </a:pPr>
            <a:endParaRPr lang="en-CA" sz="2400" dirty="0"/>
          </a:p>
          <a:p>
            <a:pPr eaLnBrk="1" hangingPunct="1">
              <a:lnSpc>
                <a:spcPct val="70000"/>
              </a:lnSpc>
            </a:pPr>
            <a:endParaRPr lang="en-CA"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21</a:t>
            </a:r>
            <a:r>
              <a:rPr lang="en-CA" sz="3600" b="1" baseline="30000" dirty="0">
                <a:solidFill>
                  <a:schemeClr val="accent1">
                    <a:lumMod val="60000"/>
                    <a:lumOff val="40000"/>
                  </a:schemeClr>
                </a:solidFill>
              </a:rPr>
              <a:t>st</a:t>
            </a:r>
            <a:r>
              <a:rPr lang="en-CA" sz="3600" b="1" dirty="0">
                <a:solidFill>
                  <a:schemeClr val="accent1">
                    <a:lumMod val="60000"/>
                    <a:lumOff val="40000"/>
                  </a:schemeClr>
                </a:solidFill>
              </a:rPr>
              <a:t> Century modus operandi (2)</a:t>
            </a:r>
          </a:p>
        </p:txBody>
      </p:sp>
      <p:sp>
        <p:nvSpPr>
          <p:cNvPr id="72706" name="Content Placeholder 2"/>
          <p:cNvSpPr>
            <a:spLocks noGrp="1"/>
          </p:cNvSpPr>
          <p:nvPr>
            <p:ph idx="1"/>
          </p:nvPr>
        </p:nvSpPr>
        <p:spPr/>
        <p:txBody>
          <a:bodyPr>
            <a:normAutofit/>
          </a:bodyPr>
          <a:lstStyle/>
          <a:p>
            <a:pPr marL="0" indent="0" eaLnBrk="1" hangingPunct="1">
              <a:buNone/>
            </a:pPr>
            <a:r>
              <a:rPr lang="en-CA" sz="2400" dirty="0"/>
              <a:t>Understand your context by:</a:t>
            </a:r>
          </a:p>
          <a:p>
            <a:pPr lvl="1" eaLnBrk="1" hangingPunct="1"/>
            <a:r>
              <a:rPr lang="en-CA" sz="2000" dirty="0"/>
              <a:t>addressing a big challenge or opportunity</a:t>
            </a:r>
          </a:p>
          <a:p>
            <a:pPr lvl="1" eaLnBrk="1" hangingPunct="1"/>
            <a:r>
              <a:rPr lang="en-CA" sz="2000" dirty="0"/>
              <a:t>creating product that is significantly different from the competition</a:t>
            </a:r>
          </a:p>
          <a:p>
            <a:pPr lvl="1" eaLnBrk="1" hangingPunct="1"/>
            <a:r>
              <a:rPr lang="en-CA" sz="2000" dirty="0"/>
              <a:t>ensuring the technical solution proposed is feasible</a:t>
            </a:r>
          </a:p>
          <a:p>
            <a:pPr lvl="1" eaLnBrk="1" hangingPunct="1"/>
            <a:r>
              <a:rPr lang="en-CA" sz="2000" dirty="0"/>
              <a:t>fostering a collaborative working environment</a:t>
            </a:r>
          </a:p>
          <a:p>
            <a:pPr lvl="1" eaLnBrk="1" hangingPunct="1"/>
            <a:r>
              <a:rPr lang="en-CA" sz="2000" dirty="0"/>
              <a:t>hiring the best talent possible using a team approach</a:t>
            </a:r>
          </a:p>
          <a:p>
            <a:pPr lvl="1" eaLnBrk="1" hangingPunct="1"/>
            <a:r>
              <a:rPr lang="en-CA" sz="2000" dirty="0"/>
              <a:t>asking the hardest relevant questions </a:t>
            </a:r>
          </a:p>
          <a:p>
            <a:pPr lvl="2" eaLnBrk="1" hangingPunct="1"/>
            <a:r>
              <a:rPr lang="en-CA" sz="1600" dirty="0"/>
              <a:t>(e.g., why are we doing it that way?)</a:t>
            </a:r>
          </a:p>
        </p:txBody>
      </p:sp>
      <p:sp>
        <p:nvSpPr>
          <p:cNvPr id="72707" name="TextBox 3"/>
          <p:cNvSpPr txBox="1">
            <a:spLocks noChangeArrowheads="1"/>
          </p:cNvSpPr>
          <p:nvPr/>
        </p:nvSpPr>
        <p:spPr bwMode="auto">
          <a:xfrm>
            <a:off x="2763631" y="5264633"/>
            <a:ext cx="5327650" cy="338137"/>
          </a:xfrm>
          <a:prstGeom prst="rect">
            <a:avLst/>
          </a:prstGeom>
          <a:noFill/>
          <a:ln w="9525">
            <a:noFill/>
            <a:miter lim="800000"/>
            <a:headEnd/>
            <a:tailEnd/>
          </a:ln>
        </p:spPr>
        <p:txBody>
          <a:bodyPr>
            <a:spAutoFit/>
          </a:bodyPr>
          <a:lstStyle/>
          <a:p>
            <a:pPr algn="ctr"/>
            <a:r>
              <a:rPr lang="en-CA" sz="1600" dirty="0">
                <a:latin typeface="Calibri" pitchFamily="34" charset="0"/>
              </a:rPr>
              <a:t>Source: </a:t>
            </a:r>
            <a:r>
              <a:rPr lang="en-CA" sz="1600" i="1" dirty="0">
                <a:latin typeface="Calibri" pitchFamily="34" charset="0"/>
              </a:rPr>
              <a:t>How Google Works</a:t>
            </a:r>
            <a:r>
              <a:rPr lang="en-CA" sz="1600" dirty="0">
                <a:latin typeface="Calibri" pitchFamily="34" charset="0"/>
              </a:rPr>
              <a:t>, E. Schmidt &amp; J. Rosenberg, 2014</a:t>
            </a:r>
          </a:p>
        </p:txBody>
      </p:sp>
      <p:pic>
        <p:nvPicPr>
          <p:cNvPr id="4" name="Picture 3"/>
          <p:cNvPicPr>
            <a:picLocks noChangeAspect="1"/>
          </p:cNvPicPr>
          <p:nvPr/>
        </p:nvPicPr>
        <p:blipFill>
          <a:blip r:embed="rId2"/>
          <a:stretch>
            <a:fillRect/>
          </a:stretch>
        </p:blipFill>
        <p:spPr>
          <a:xfrm>
            <a:off x="1556579" y="4787899"/>
            <a:ext cx="1009650" cy="1524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p:cNvSpPr>
          <p:nvPr>
            <p:ph type="title"/>
          </p:nvPr>
        </p:nvSpPr>
        <p:spPr/>
        <p:txBody>
          <a:bodyPr>
            <a:normAutofit/>
          </a:bodyPr>
          <a:lstStyle/>
          <a:p>
            <a:pPr algn="ctr"/>
            <a:r>
              <a:rPr lang="en-CA" sz="3600" b="1" dirty="0">
                <a:solidFill>
                  <a:schemeClr val="accent1">
                    <a:lumMod val="60000"/>
                    <a:lumOff val="40000"/>
                  </a:schemeClr>
                </a:solidFill>
              </a:rPr>
              <a:t>Raspberry pi</a:t>
            </a:r>
          </a:p>
        </p:txBody>
      </p:sp>
      <p:sp>
        <p:nvSpPr>
          <p:cNvPr id="79874" name="Rectangle 3"/>
          <p:cNvSpPr>
            <a:spLocks noGrp="1"/>
          </p:cNvSpPr>
          <p:nvPr>
            <p:ph idx="1"/>
          </p:nvPr>
        </p:nvSpPr>
        <p:spPr>
          <a:xfrm>
            <a:off x="628650" y="1825625"/>
            <a:ext cx="4699000" cy="1100138"/>
          </a:xfrm>
        </p:spPr>
        <p:txBody>
          <a:bodyPr>
            <a:normAutofit/>
          </a:bodyPr>
          <a:lstStyle/>
          <a:p>
            <a:r>
              <a:rPr lang="en-CA" sz="2000" dirty="0"/>
              <a:t>Guess where it is made…</a:t>
            </a:r>
          </a:p>
        </p:txBody>
      </p:sp>
      <p:pic>
        <p:nvPicPr>
          <p:cNvPr id="2" name="Picture 1"/>
          <p:cNvPicPr>
            <a:picLocks noChangeAspect="1"/>
          </p:cNvPicPr>
          <p:nvPr/>
        </p:nvPicPr>
        <p:blipFill>
          <a:blip r:embed="rId2"/>
          <a:stretch>
            <a:fillRect/>
          </a:stretch>
        </p:blipFill>
        <p:spPr>
          <a:xfrm>
            <a:off x="1897742" y="2375694"/>
            <a:ext cx="4363358" cy="3257384"/>
          </a:xfrm>
          <a:prstGeom prst="rect">
            <a:avLst/>
          </a:prstGeom>
        </p:spPr>
      </p:pic>
      <p:sp>
        <p:nvSpPr>
          <p:cNvPr id="3" name="TextBox 2"/>
          <p:cNvSpPr txBox="1"/>
          <p:nvPr/>
        </p:nvSpPr>
        <p:spPr>
          <a:xfrm>
            <a:off x="2339788" y="5948751"/>
            <a:ext cx="5822577" cy="400110"/>
          </a:xfrm>
          <a:prstGeom prst="rect">
            <a:avLst/>
          </a:prstGeom>
          <a:noFill/>
        </p:spPr>
        <p:txBody>
          <a:bodyPr wrap="square" rtlCol="0">
            <a:spAutoFit/>
          </a:bodyPr>
          <a:lstStyle/>
          <a:p>
            <a:pPr marL="285750" indent="-285750">
              <a:buFont typeface="Arial" panose="020B0604020202020204" pitchFamily="34" charset="0"/>
              <a:buChar char="•"/>
            </a:pPr>
            <a:r>
              <a:rPr lang="en-CA" sz="2000" dirty="0"/>
              <a:t>Guess what it can do (if you don’t already know) .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descr="11_best_practices_innovation1"/>
          <p:cNvPicPr>
            <a:picLocks noChangeAspect="1" noChangeArrowheads="1"/>
          </p:cNvPicPr>
          <p:nvPr/>
        </p:nvPicPr>
        <p:blipFill>
          <a:blip r:embed="rId2"/>
          <a:srcRect/>
          <a:stretch>
            <a:fillRect/>
          </a:stretch>
        </p:blipFill>
        <p:spPr bwMode="auto">
          <a:xfrm>
            <a:off x="928860" y="1690689"/>
            <a:ext cx="7286280" cy="4745314"/>
          </a:xfrm>
          <a:prstGeom prst="rect">
            <a:avLst/>
          </a:prstGeom>
          <a:noFill/>
          <a:ln w="9525">
            <a:noFill/>
            <a:miter lim="800000"/>
            <a:headEnd/>
            <a:tailEnd/>
          </a:ln>
        </p:spPr>
      </p:pic>
      <p:sp>
        <p:nvSpPr>
          <p:cNvPr id="75778" name="Title 2"/>
          <p:cNvSpPr>
            <a:spLocks noGrp="1"/>
          </p:cNvSpPr>
          <p:nvPr>
            <p:ph type="title"/>
          </p:nvPr>
        </p:nvSpPr>
        <p:spPr/>
        <p:txBody>
          <a:bodyPr>
            <a:normAutofit/>
          </a:bodyPr>
          <a:lstStyle/>
          <a:p>
            <a:pPr algn="ctr" eaLnBrk="1" hangingPunct="1"/>
            <a:r>
              <a:rPr lang="en-CA" sz="3600" b="1" dirty="0">
                <a:solidFill>
                  <a:schemeClr val="accent1">
                    <a:lumMod val="60000"/>
                    <a:lumOff val="40000"/>
                  </a:schemeClr>
                </a:solidFill>
              </a:rPr>
              <a:t>In Summary</a:t>
            </a:r>
          </a:p>
        </p:txBody>
      </p:sp>
      <p:sp>
        <p:nvSpPr>
          <p:cNvPr id="4" name="TextBox 3"/>
          <p:cNvSpPr txBox="1"/>
          <p:nvPr/>
        </p:nvSpPr>
        <p:spPr>
          <a:xfrm>
            <a:off x="8633987" y="6436003"/>
            <a:ext cx="510013" cy="369332"/>
          </a:xfrm>
          <a:prstGeom prst="rect">
            <a:avLst/>
          </a:prstGeom>
          <a:noFill/>
        </p:spPr>
        <p:txBody>
          <a:bodyPr wrap="square" rtlCol="0">
            <a:spAutoFit/>
          </a:bodyPr>
          <a:lstStyle/>
          <a:p>
            <a:r>
              <a:rPr lang="en-CA" dirty="0"/>
              <a:t>PM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600" b="1" dirty="0">
                <a:solidFill>
                  <a:schemeClr val="accent1">
                    <a:lumMod val="60000"/>
                    <a:lumOff val="40000"/>
                  </a:schemeClr>
                </a:solidFill>
              </a:rPr>
              <a:t>Thoughts &amp; Observations</a:t>
            </a:r>
          </a:p>
        </p:txBody>
      </p:sp>
      <p:sp>
        <p:nvSpPr>
          <p:cNvPr id="3" name="Content Placeholder 2"/>
          <p:cNvSpPr>
            <a:spLocks noGrp="1"/>
          </p:cNvSpPr>
          <p:nvPr>
            <p:ph idx="1"/>
          </p:nvPr>
        </p:nvSpPr>
        <p:spPr/>
        <p:txBody>
          <a:bodyPr>
            <a:normAutofit fontScale="92500" lnSpcReduction="10000"/>
          </a:bodyPr>
          <a:lstStyle/>
          <a:p>
            <a:r>
              <a:rPr lang="en-CA" dirty="0"/>
              <a:t>Turning creative ideas into products is central to creating wealth</a:t>
            </a:r>
          </a:p>
          <a:p>
            <a:r>
              <a:rPr lang="en-CA" dirty="0"/>
              <a:t>A key challenge in many companies is getting management time &amp; commitment to new ideas and product directions</a:t>
            </a:r>
          </a:p>
          <a:p>
            <a:r>
              <a:rPr lang="en-CA" dirty="0"/>
              <a:t>“Smart creatives” are the agents of change for new ideas and product directions</a:t>
            </a:r>
          </a:p>
          <a:p>
            <a:r>
              <a:rPr lang="en-CA" dirty="0"/>
              <a:t>The rate of change in invention, innovation and changing ways to manage R&amp;D is accelerating over rates of the past</a:t>
            </a:r>
          </a:p>
          <a:p>
            <a:r>
              <a:rPr lang="en-CA" dirty="0"/>
              <a:t>Invention and innovation are often misunderstood </a:t>
            </a:r>
          </a:p>
          <a:p>
            <a:pPr lvl="1"/>
            <a:r>
              <a:rPr lang="en-CA" dirty="0"/>
              <a:t>(e.g., especially publicly funded ‘innovation’ programs)</a:t>
            </a:r>
          </a:p>
          <a:p>
            <a:r>
              <a:rPr lang="en-CA" dirty="0"/>
              <a:t>Disruption is the “new norm” in business</a:t>
            </a:r>
          </a:p>
          <a:p>
            <a:r>
              <a:rPr lang="en-CA" dirty="0"/>
              <a:t>Research management is a tricky business involving a mix of many things from selecting the right idea to ensuring “smart creatives” are happy campers, while watching out for and dealing with disruptors</a:t>
            </a:r>
          </a:p>
          <a:p>
            <a:r>
              <a:rPr lang="en-CA" dirty="0"/>
              <a:t>A new kind of business model has emerged that embraces much of the changes discussed here</a:t>
            </a:r>
          </a:p>
          <a:p>
            <a:endParaRPr lang="en-CA" dirty="0"/>
          </a:p>
          <a:p>
            <a:endParaRPr lang="en-CA" dirty="0"/>
          </a:p>
        </p:txBody>
      </p:sp>
    </p:spTree>
    <p:extLst>
      <p:ext uri="{BB962C8B-B14F-4D97-AF65-F5344CB8AC3E}">
        <p14:creationId xmlns:p14="http://schemas.microsoft.com/office/powerpoint/2010/main" val="1470211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CA" dirty="0"/>
            </a:br>
            <a:br>
              <a:rPr lang="en-CA" dirty="0"/>
            </a:br>
            <a:br>
              <a:rPr lang="en-CA" dirty="0"/>
            </a:br>
            <a:r>
              <a:rPr lang="en-CA" sz="4000" b="1" dirty="0">
                <a:solidFill>
                  <a:schemeClr val="accent1">
                    <a:lumMod val="60000"/>
                    <a:lumOff val="40000"/>
                  </a:schemeClr>
                </a:solidFill>
              </a:rPr>
              <a:t>Thanks – Merci</a:t>
            </a:r>
            <a:br>
              <a:rPr lang="en-CA" dirty="0"/>
            </a:br>
            <a:br>
              <a:rPr lang="en-CA" dirty="0"/>
            </a:b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326" y="1789580"/>
            <a:ext cx="7048500" cy="3924300"/>
          </a:xfrm>
          <a:prstGeom prst="rect">
            <a:avLst/>
          </a:prstGeom>
        </p:spPr>
      </p:pic>
      <p:sp>
        <p:nvSpPr>
          <p:cNvPr id="7" name="Rectangle 6"/>
          <p:cNvSpPr/>
          <p:nvPr/>
        </p:nvSpPr>
        <p:spPr>
          <a:xfrm>
            <a:off x="1155326" y="5113524"/>
            <a:ext cx="7048500" cy="6992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8" name="TextBox 7"/>
          <p:cNvSpPr txBox="1"/>
          <p:nvPr/>
        </p:nvSpPr>
        <p:spPr>
          <a:xfrm>
            <a:off x="2407023" y="5463147"/>
            <a:ext cx="4329953" cy="461665"/>
          </a:xfrm>
          <a:prstGeom prst="rect">
            <a:avLst/>
          </a:prstGeom>
          <a:noFill/>
        </p:spPr>
        <p:txBody>
          <a:bodyPr wrap="square" rtlCol="0">
            <a:spAutoFit/>
          </a:bodyPr>
          <a:lstStyle/>
          <a:p>
            <a:pPr algn="ctr"/>
            <a:r>
              <a:rPr lang="en-CA" sz="2400" dirty="0"/>
              <a:t>Any Questions or Comments?</a:t>
            </a:r>
          </a:p>
        </p:txBody>
      </p:sp>
    </p:spTree>
    <p:extLst>
      <p:ext uri="{BB962C8B-B14F-4D97-AF65-F5344CB8AC3E}">
        <p14:creationId xmlns:p14="http://schemas.microsoft.com/office/powerpoint/2010/main" val="29787934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6786" y="2433077"/>
            <a:ext cx="7886700" cy="1325563"/>
          </a:xfrm>
        </p:spPr>
        <p:txBody>
          <a:bodyPr>
            <a:normAutofit/>
          </a:bodyPr>
          <a:lstStyle/>
          <a:p>
            <a:pPr algn="ctr"/>
            <a:r>
              <a:rPr lang="en-CA" sz="3600" b="1" dirty="0">
                <a:solidFill>
                  <a:schemeClr val="accent1">
                    <a:lumMod val="60000"/>
                    <a:lumOff val="40000"/>
                  </a:schemeClr>
                </a:solidFill>
              </a:rPr>
              <a:t>Support Slides</a:t>
            </a:r>
          </a:p>
        </p:txBody>
      </p:sp>
    </p:spTree>
    <p:extLst>
      <p:ext uri="{BB962C8B-B14F-4D97-AF65-F5344CB8AC3E}">
        <p14:creationId xmlns:p14="http://schemas.microsoft.com/office/powerpoint/2010/main" val="4165311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a:bodyPr>
          <a:lstStyle/>
          <a:p>
            <a:pPr algn="ctr" eaLnBrk="1" hangingPunct="1"/>
            <a:r>
              <a:rPr lang="en-CA" altLang="en-US" sz="3600" b="1" dirty="0">
                <a:solidFill>
                  <a:schemeClr val="accent1">
                    <a:lumMod val="60000"/>
                    <a:lumOff val="40000"/>
                  </a:schemeClr>
                </a:solidFill>
              </a:rPr>
              <a:t>Innovation Culture in Canada</a:t>
            </a:r>
            <a:endParaRPr lang="en-CA" sz="3600" b="1" dirty="0">
              <a:solidFill>
                <a:schemeClr val="accent1">
                  <a:lumMod val="60000"/>
                  <a:lumOff val="40000"/>
                </a:schemeClr>
              </a:solidFill>
            </a:endParaRPr>
          </a:p>
        </p:txBody>
      </p:sp>
      <p:sp>
        <p:nvSpPr>
          <p:cNvPr id="4" name="Content Placeholder 2"/>
          <p:cNvSpPr>
            <a:spLocks noGrp="1"/>
          </p:cNvSpPr>
          <p:nvPr>
            <p:ph idx="1"/>
          </p:nvPr>
        </p:nvSpPr>
        <p:spPr>
          <a:xfrm>
            <a:off x="628650" y="1690688"/>
            <a:ext cx="7886700" cy="4808537"/>
          </a:xfrm>
        </p:spPr>
        <p:txBody>
          <a:bodyPr>
            <a:noAutofit/>
          </a:bodyPr>
          <a:lstStyle/>
          <a:p>
            <a:pPr eaLnBrk="1" hangingPunct="1">
              <a:lnSpc>
                <a:spcPct val="70000"/>
              </a:lnSpc>
            </a:pPr>
            <a:r>
              <a:rPr lang="en-CA" altLang="en-US" sz="1800" b="1" dirty="0">
                <a:latin typeface="Calibri Light"/>
              </a:rPr>
              <a:t>Nortel/Bell</a:t>
            </a:r>
            <a:r>
              <a:rPr lang="en-CA" altLang="en-US" sz="1800" b="1" dirty="0"/>
              <a:t> </a:t>
            </a:r>
            <a:r>
              <a:rPr lang="en-CA" altLang="en-US" sz="1800" b="1" dirty="0">
                <a:latin typeface="Calibri Light"/>
              </a:rPr>
              <a:t>Northern</a:t>
            </a:r>
            <a:r>
              <a:rPr lang="en-CA" altLang="en-US" sz="1800" b="1" dirty="0"/>
              <a:t> </a:t>
            </a:r>
            <a:r>
              <a:rPr lang="en-CA" altLang="en-US" sz="1800" b="1" dirty="0">
                <a:latin typeface="Calibri Light"/>
              </a:rPr>
              <a:t>Research</a:t>
            </a:r>
          </a:p>
          <a:p>
            <a:pPr lvl="1" eaLnBrk="1" hangingPunct="1">
              <a:lnSpc>
                <a:spcPct val="95000"/>
              </a:lnSpc>
            </a:pPr>
            <a:r>
              <a:rPr lang="en-CA" altLang="en-US" sz="1600" dirty="0"/>
              <a:t>Identified and created many new products and services that made the Internet possible</a:t>
            </a:r>
            <a:r>
              <a:rPr lang="en-US" altLang="en-US" sz="1600" dirty="0"/>
              <a:t>  (e.g., digital networks &amp; optical transmission)</a:t>
            </a:r>
            <a:endParaRPr lang="en-CA" altLang="en-US" sz="1600" dirty="0"/>
          </a:p>
          <a:p>
            <a:pPr eaLnBrk="1" hangingPunct="1">
              <a:lnSpc>
                <a:spcPct val="70000"/>
              </a:lnSpc>
            </a:pPr>
            <a:r>
              <a:rPr lang="en-CA" altLang="en-US" sz="1800" b="1" dirty="0">
                <a:latin typeface="Calibri Light"/>
              </a:rPr>
              <a:t>Blackberry</a:t>
            </a:r>
          </a:p>
          <a:p>
            <a:pPr lvl="1" eaLnBrk="1" hangingPunct="1">
              <a:lnSpc>
                <a:spcPct val="95000"/>
              </a:lnSpc>
            </a:pPr>
            <a:r>
              <a:rPr lang="en-CA" altLang="en-US" sz="1600" dirty="0"/>
              <a:t>Changed the game in phones from basic to smartphone (e.g., created the ‘keyboard on a phone’ concept)</a:t>
            </a:r>
          </a:p>
          <a:p>
            <a:pPr eaLnBrk="1" hangingPunct="1">
              <a:lnSpc>
                <a:spcPct val="70000"/>
              </a:lnSpc>
            </a:pPr>
            <a:r>
              <a:rPr lang="en-CA" altLang="en-US" sz="1800" b="1" dirty="0">
                <a:latin typeface="Calibri Light"/>
              </a:rPr>
              <a:t>Wesley Clover</a:t>
            </a:r>
          </a:p>
          <a:p>
            <a:pPr lvl="1" eaLnBrk="1" hangingPunct="1">
              <a:lnSpc>
                <a:spcPct val="95000"/>
              </a:lnSpc>
            </a:pPr>
            <a:r>
              <a:rPr lang="en-CA" altLang="en-US" sz="1600" dirty="0"/>
              <a:t>A high tech ideas incubation company created by Terry Matthews (e.g., founder of Mitel and Newbridge) </a:t>
            </a:r>
          </a:p>
          <a:p>
            <a:pPr eaLnBrk="1" hangingPunct="1">
              <a:lnSpc>
                <a:spcPct val="70000"/>
              </a:lnSpc>
            </a:pPr>
            <a:r>
              <a:rPr lang="en-CA" altLang="en-US" sz="1800" b="1" dirty="0">
                <a:latin typeface="Calibri Light"/>
              </a:rPr>
              <a:t>Medical technologies</a:t>
            </a:r>
          </a:p>
          <a:p>
            <a:pPr lvl="1" eaLnBrk="1" hangingPunct="1">
              <a:lnSpc>
                <a:spcPct val="95000"/>
              </a:lnSpc>
            </a:pPr>
            <a:r>
              <a:rPr lang="en-CA" altLang="en-US" sz="1600" dirty="0"/>
              <a:t>Canada identified and enabled the production of insulin </a:t>
            </a:r>
          </a:p>
          <a:p>
            <a:pPr lvl="1" eaLnBrk="1" hangingPunct="1">
              <a:lnSpc>
                <a:spcPct val="95000"/>
              </a:lnSpc>
            </a:pPr>
            <a:r>
              <a:rPr lang="en-CA" altLang="en-US" sz="1600" dirty="0"/>
              <a:t>Canada created the vaccine to protect against polio</a:t>
            </a:r>
          </a:p>
          <a:p>
            <a:pPr lvl="1" eaLnBrk="1" hangingPunct="1">
              <a:lnSpc>
                <a:spcPct val="95000"/>
              </a:lnSpc>
            </a:pPr>
            <a:r>
              <a:rPr lang="en-CA" altLang="en-US" sz="1600" dirty="0"/>
              <a:t>John Bell of the Ottawa hospital, has identified and is developing viruses that cure cancer</a:t>
            </a:r>
            <a:endParaRPr lang="en-CA" sz="1600" dirty="0"/>
          </a:p>
        </p:txBody>
      </p:sp>
      <p:sp>
        <p:nvSpPr>
          <p:cNvPr id="43011" name="TextBox 4"/>
          <p:cNvSpPr txBox="1">
            <a:spLocks noChangeArrowheads="1"/>
          </p:cNvSpPr>
          <p:nvPr/>
        </p:nvSpPr>
        <p:spPr bwMode="auto">
          <a:xfrm>
            <a:off x="927100" y="5718175"/>
            <a:ext cx="6858000" cy="647700"/>
          </a:xfrm>
          <a:prstGeom prst="rect">
            <a:avLst/>
          </a:prstGeom>
          <a:noFill/>
          <a:ln w="9525">
            <a:noFill/>
            <a:miter lim="800000"/>
            <a:headEnd/>
            <a:tailEnd/>
          </a:ln>
        </p:spPr>
        <p:txBody>
          <a:bodyPr>
            <a:spAutoFit/>
          </a:bodyPr>
          <a:lstStyle/>
          <a:p>
            <a:pPr algn="ctr">
              <a:spcBef>
                <a:spcPct val="50000"/>
              </a:spcBef>
            </a:pPr>
            <a:r>
              <a:rPr lang="en-CA" altLang="en-US" dirty="0">
                <a:solidFill>
                  <a:schemeClr val="accent1">
                    <a:lumMod val="60000"/>
                    <a:lumOff val="40000"/>
                  </a:schemeClr>
                </a:solidFill>
                <a:latin typeface="Calibri" pitchFamily="34" charset="0"/>
              </a:rPr>
              <a:t>These organizations all have or had a management culture that recognized valued and rewarded innovation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38312" y="1833562"/>
            <a:ext cx="5667375" cy="3190875"/>
          </a:xfrm>
          <a:prstGeom prst="rect">
            <a:avLst/>
          </a:prstGeom>
        </p:spPr>
      </p:pic>
    </p:spTree>
    <p:extLst>
      <p:ext uri="{BB962C8B-B14F-4D97-AF65-F5344CB8AC3E}">
        <p14:creationId xmlns:p14="http://schemas.microsoft.com/office/powerpoint/2010/main" val="1251793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15027</TotalTime>
  <Words>3582</Words>
  <Application>Microsoft Office PowerPoint</Application>
  <PresentationFormat>On-screen Show (4:3)</PresentationFormat>
  <Paragraphs>399</Paragraphs>
  <Slides>59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Arial</vt:lpstr>
      <vt:lpstr>Calibri</vt:lpstr>
      <vt:lpstr>Calibri Light</vt:lpstr>
      <vt:lpstr>Helvetica</vt:lpstr>
      <vt:lpstr>Times</vt:lpstr>
      <vt:lpstr>Office Theme</vt:lpstr>
      <vt:lpstr>Foresight Synergy Network    Turning an Idea into Reality in the 21st Century</vt:lpstr>
      <vt:lpstr>Themes for discussion</vt:lpstr>
      <vt:lpstr>Then - 20th Century                           versus Now - 21st Century              e.g., what has changed in manufacturing</vt:lpstr>
      <vt:lpstr>How we make things  then                                          now</vt:lpstr>
      <vt:lpstr>What has changed?</vt:lpstr>
      <vt:lpstr>Managing ideas</vt:lpstr>
      <vt:lpstr>Where do ideas come from? Often not the most obvious</vt:lpstr>
      <vt:lpstr>Research: what is it?</vt:lpstr>
      <vt:lpstr>Research management</vt:lpstr>
      <vt:lpstr>Research management (2)</vt:lpstr>
      <vt:lpstr>Invention versus innovation:  what is the difference?</vt:lpstr>
      <vt:lpstr>Why do we need invention?</vt:lpstr>
      <vt:lpstr>Why do we need innovation?</vt:lpstr>
      <vt:lpstr>Why is innovation important?</vt:lpstr>
      <vt:lpstr>The innovation process: identify the customer’s problem - not their needs nor wants</vt:lpstr>
      <vt:lpstr>Examples of successful innovations</vt:lpstr>
      <vt:lpstr>Innovations that failed</vt:lpstr>
      <vt:lpstr>A tool for mapping innovation</vt:lpstr>
      <vt:lpstr>Disruptive technologies &amp; innovations</vt:lpstr>
      <vt:lpstr>Disruptive innovations arise from disruptive technologies</vt:lpstr>
      <vt:lpstr>Disruptive innovation</vt:lpstr>
      <vt:lpstr>Elements of disruptive innovation</vt:lpstr>
      <vt:lpstr>Out of the blue</vt:lpstr>
      <vt:lpstr>Examples of combinations of  disruptive technologies</vt:lpstr>
      <vt:lpstr>Emerging disruptive technologies</vt:lpstr>
      <vt:lpstr>The march of disruptive innovations</vt:lpstr>
      <vt:lpstr>Disruptive innovation (2)</vt:lpstr>
      <vt:lpstr>Disruptive innovations (3)</vt:lpstr>
      <vt:lpstr>The battle lines: incumbents  fight disruptors</vt:lpstr>
      <vt:lpstr>Examples of unlikely ideas that worked</vt:lpstr>
      <vt:lpstr>Innovation is an unintended sinkhole – but you have to do it!</vt:lpstr>
      <vt:lpstr>Generating &amp; managing product ideas</vt:lpstr>
      <vt:lpstr>Generating &amp; managing product ideas</vt:lpstr>
      <vt:lpstr>Generating &amp; managing product ideas (2)</vt:lpstr>
      <vt:lpstr>Generating &amp; managing product ideas (3)</vt:lpstr>
      <vt:lpstr>Generating &amp; managing product ideas (4)</vt:lpstr>
      <vt:lpstr>Contrasting principles of  closed &amp; open innovation</vt:lpstr>
      <vt:lpstr>Changing business models</vt:lpstr>
      <vt:lpstr>In a picture – here is what we  are going to talk about</vt:lpstr>
      <vt:lpstr>Corporate scaling curve</vt:lpstr>
      <vt:lpstr>Traditional model of R&amp;D  intensive businesses</vt:lpstr>
      <vt:lpstr>Model for managing innovation in  the 21st Century</vt:lpstr>
      <vt:lpstr>Pipes versus platforms</vt:lpstr>
      <vt:lpstr>Pipes versus platforms (2)</vt:lpstr>
      <vt:lpstr>So why is the distinction between these models important?  </vt:lpstr>
      <vt:lpstr>Product design and management</vt:lpstr>
      <vt:lpstr>PowerPoint Presentation</vt:lpstr>
      <vt:lpstr>Smart creatives</vt:lpstr>
      <vt:lpstr>The world of smart creatives</vt:lpstr>
      <vt:lpstr>Smart creatives: an example</vt:lpstr>
      <vt:lpstr>21st Century modus operandi </vt:lpstr>
      <vt:lpstr>21st Century modus operandi (2)</vt:lpstr>
      <vt:lpstr>Raspberry pi</vt:lpstr>
      <vt:lpstr>In Summary</vt:lpstr>
      <vt:lpstr>Thoughts &amp; Observations</vt:lpstr>
      <vt:lpstr>   Thanks – Merci  </vt:lpstr>
      <vt:lpstr>Support Slides</vt:lpstr>
      <vt:lpstr>Innovation Culture in Canada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Peter MacKinnon</dc:creator>
  <cp:lastModifiedBy>Peter MacKinnon</cp:lastModifiedBy>
  <cp:revision>350</cp:revision>
  <cp:lastPrinted>2016-12-16T14:35:07Z</cp:lastPrinted>
  <dcterms:created xsi:type="dcterms:W3CDTF">2016-10-05T15:01:28Z</dcterms:created>
  <dcterms:modified xsi:type="dcterms:W3CDTF">2016-12-16T17:07:01Z</dcterms:modified>
</cp:coreProperties>
</file>