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81" r:id="rId3"/>
    <p:sldId id="275" r:id="rId4"/>
    <p:sldId id="278" r:id="rId5"/>
    <p:sldId id="257" r:id="rId6"/>
    <p:sldId id="258" r:id="rId7"/>
    <p:sldId id="261" r:id="rId8"/>
    <p:sldId id="262" r:id="rId9"/>
    <p:sldId id="285" r:id="rId10"/>
    <p:sldId id="259" r:id="rId11"/>
    <p:sldId id="260" r:id="rId12"/>
    <p:sldId id="263" r:id="rId13"/>
    <p:sldId id="264" r:id="rId14"/>
    <p:sldId id="265" r:id="rId15"/>
    <p:sldId id="266" r:id="rId16"/>
    <p:sldId id="279" r:id="rId17"/>
    <p:sldId id="280" r:id="rId18"/>
    <p:sldId id="267" r:id="rId19"/>
    <p:sldId id="268" r:id="rId20"/>
    <p:sldId id="269" r:id="rId21"/>
    <p:sldId id="284" r:id="rId22"/>
    <p:sldId id="282" r:id="rId23"/>
    <p:sldId id="286" r:id="rId24"/>
    <p:sldId id="287" r:id="rId25"/>
    <p:sldId id="270" r:id="rId26"/>
    <p:sldId id="28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2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EE5BD1-6D3B-4FA9-BD44-E414B88F0A6E}" type="datetimeFigureOut">
              <a:rPr lang="en-CA" smtClean="0"/>
              <a:t>10/11/2010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7B29C3-0DAF-4760-8726-6F55B68CC06B}" type="slidenum">
              <a:rPr lang="en-CA" smtClean="0"/>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CA"/>
          </a:p>
        </p:txBody>
      </p:sp>
      <p:sp>
        <p:nvSpPr>
          <p:cNvPr id="4" name="Date Placeholder 3"/>
          <p:cNvSpPr>
            <a:spLocks noGrp="1"/>
          </p:cNvSpPr>
          <p:nvPr>
            <p:ph type="dt" sz="half" idx="10"/>
          </p:nvPr>
        </p:nvSpPr>
        <p:spPr/>
        <p:txBody>
          <a:bodyPr/>
          <a:lstStyle/>
          <a:p>
            <a:fld id="{CE55083E-8E84-48AA-8F41-E1E5DA58B477}" type="datetime1">
              <a:rPr lang="fr-CA" smtClean="0"/>
              <a:t>2010-11-10</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
        <p:nvSpPr>
          <p:cNvPr id="6" name="Slide Number Placeholder 5"/>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Date Placeholder 3"/>
          <p:cNvSpPr>
            <a:spLocks noGrp="1"/>
          </p:cNvSpPr>
          <p:nvPr>
            <p:ph type="dt" sz="half" idx="10"/>
          </p:nvPr>
        </p:nvSpPr>
        <p:spPr/>
        <p:txBody>
          <a:bodyPr/>
          <a:lstStyle/>
          <a:p>
            <a:fld id="{17BE0DA7-FA0E-4F54-AC56-96D495EF0684}" type="datetime1">
              <a:rPr lang="fr-CA" smtClean="0"/>
              <a:t>2010-11-10</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
        <p:nvSpPr>
          <p:cNvPr id="6" name="Slide Number Placeholder 5"/>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71BF9D-6E91-42C1-8CB1-DB9F9A947E7A}" type="datetime1">
              <a:rPr lang="fr-CA" smtClean="0"/>
              <a:t>2010-11-10</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
        <p:nvSpPr>
          <p:cNvPr id="6" name="Slide Number Placeholder 5"/>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5" name="Date Placeholder 4"/>
          <p:cNvSpPr>
            <a:spLocks noGrp="1"/>
          </p:cNvSpPr>
          <p:nvPr>
            <p:ph type="dt" sz="half" idx="10"/>
          </p:nvPr>
        </p:nvSpPr>
        <p:spPr/>
        <p:txBody>
          <a:bodyPr/>
          <a:lstStyle/>
          <a:p>
            <a:fld id="{3F25621D-109C-4702-B3CC-B7462BEDFE6A}" type="datetime1">
              <a:rPr lang="fr-CA" smtClean="0"/>
              <a:t>2010-11-10</a:t>
            </a:fld>
            <a:endParaRPr lang="fr-CA"/>
          </a:p>
        </p:txBody>
      </p:sp>
      <p:sp>
        <p:nvSpPr>
          <p:cNvPr id="6" name="Footer Placeholder 5"/>
          <p:cNvSpPr>
            <a:spLocks noGrp="1"/>
          </p:cNvSpPr>
          <p:nvPr>
            <p:ph type="ftr" sz="quarter" idx="11"/>
          </p:nvPr>
        </p:nvSpPr>
        <p:spPr/>
        <p:txBody>
          <a:bodyPr/>
          <a:lstStyle/>
          <a:p>
            <a:r>
              <a:rPr lang="en-US" smtClean="0"/>
              <a:t>Guy Stanley  U of O Foresight Group Presentation</a:t>
            </a:r>
            <a:endParaRPr lang="fr-CA"/>
          </a:p>
        </p:txBody>
      </p:sp>
      <p:sp>
        <p:nvSpPr>
          <p:cNvPr id="7" name="Slide Number Placeholder 6"/>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7" name="Date Placeholder 6"/>
          <p:cNvSpPr>
            <a:spLocks noGrp="1"/>
          </p:cNvSpPr>
          <p:nvPr>
            <p:ph type="dt" sz="half" idx="10"/>
          </p:nvPr>
        </p:nvSpPr>
        <p:spPr/>
        <p:txBody>
          <a:bodyPr/>
          <a:lstStyle/>
          <a:p>
            <a:fld id="{9A37C961-040A-4022-9A56-A89ED35CFF1C}" type="datetime1">
              <a:rPr lang="fr-CA" smtClean="0"/>
              <a:t>2010-11-10</a:t>
            </a:fld>
            <a:endParaRPr lang="fr-CA"/>
          </a:p>
        </p:txBody>
      </p:sp>
      <p:sp>
        <p:nvSpPr>
          <p:cNvPr id="8" name="Footer Placeholder 7"/>
          <p:cNvSpPr>
            <a:spLocks noGrp="1"/>
          </p:cNvSpPr>
          <p:nvPr>
            <p:ph type="ftr" sz="quarter" idx="11"/>
          </p:nvPr>
        </p:nvSpPr>
        <p:spPr/>
        <p:txBody>
          <a:bodyPr/>
          <a:lstStyle/>
          <a:p>
            <a:r>
              <a:rPr lang="en-US" smtClean="0"/>
              <a:t>Guy Stanley  U of O Foresight Group Presentation</a:t>
            </a:r>
            <a:endParaRPr lang="fr-CA"/>
          </a:p>
        </p:txBody>
      </p:sp>
      <p:sp>
        <p:nvSpPr>
          <p:cNvPr id="9" name="Slide Number Placeholder 8"/>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CA"/>
          </a:p>
        </p:txBody>
      </p:sp>
      <p:sp>
        <p:nvSpPr>
          <p:cNvPr id="3" name="Date Placeholder 2"/>
          <p:cNvSpPr>
            <a:spLocks noGrp="1"/>
          </p:cNvSpPr>
          <p:nvPr>
            <p:ph type="dt" sz="half" idx="10"/>
          </p:nvPr>
        </p:nvSpPr>
        <p:spPr/>
        <p:txBody>
          <a:bodyPr/>
          <a:lstStyle/>
          <a:p>
            <a:fld id="{62259D0D-4E30-4F3E-9EF0-EF6892C38FB2}" type="datetime1">
              <a:rPr lang="fr-CA" smtClean="0"/>
              <a:t>2010-11-10</a:t>
            </a:fld>
            <a:endParaRPr lang="fr-CA"/>
          </a:p>
        </p:txBody>
      </p:sp>
      <p:sp>
        <p:nvSpPr>
          <p:cNvPr id="4" name="Footer Placeholder 3"/>
          <p:cNvSpPr>
            <a:spLocks noGrp="1"/>
          </p:cNvSpPr>
          <p:nvPr>
            <p:ph type="ftr" sz="quarter" idx="11"/>
          </p:nvPr>
        </p:nvSpPr>
        <p:spPr/>
        <p:txBody>
          <a:bodyPr/>
          <a:lstStyle/>
          <a:p>
            <a:r>
              <a:rPr lang="en-US" smtClean="0"/>
              <a:t>Guy Stanley  U of O Foresight Group Presentation</a:t>
            </a:r>
            <a:endParaRPr lang="fr-CA"/>
          </a:p>
        </p:txBody>
      </p:sp>
      <p:sp>
        <p:nvSpPr>
          <p:cNvPr id="5" name="Slide Number Placeholder 4"/>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791A33-178E-4A26-9A93-AD348F238F07}" type="datetime1">
              <a:rPr lang="fr-CA" smtClean="0"/>
              <a:t>2010-11-10</a:t>
            </a:fld>
            <a:endParaRPr lang="fr-CA"/>
          </a:p>
        </p:txBody>
      </p:sp>
      <p:sp>
        <p:nvSpPr>
          <p:cNvPr id="3" name="Footer Placeholder 2"/>
          <p:cNvSpPr>
            <a:spLocks noGrp="1"/>
          </p:cNvSpPr>
          <p:nvPr>
            <p:ph type="ftr" sz="quarter" idx="11"/>
          </p:nvPr>
        </p:nvSpPr>
        <p:spPr/>
        <p:txBody>
          <a:bodyPr/>
          <a:lstStyle/>
          <a:p>
            <a:r>
              <a:rPr lang="en-US" smtClean="0"/>
              <a:t>Guy Stanley  U of O Foresight Group Presentation</a:t>
            </a:r>
            <a:endParaRPr lang="fr-CA"/>
          </a:p>
        </p:txBody>
      </p:sp>
      <p:sp>
        <p:nvSpPr>
          <p:cNvPr id="4" name="Slide Number Placeholder 3"/>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9DDAFC-4543-4006-B8BE-6B30FFD839BC}" type="datetime1">
              <a:rPr lang="fr-CA" smtClean="0"/>
              <a:t>2010-11-10</a:t>
            </a:fld>
            <a:endParaRPr lang="fr-CA"/>
          </a:p>
        </p:txBody>
      </p:sp>
      <p:sp>
        <p:nvSpPr>
          <p:cNvPr id="6" name="Footer Placeholder 5"/>
          <p:cNvSpPr>
            <a:spLocks noGrp="1"/>
          </p:cNvSpPr>
          <p:nvPr>
            <p:ph type="ftr" sz="quarter" idx="11"/>
          </p:nvPr>
        </p:nvSpPr>
        <p:spPr/>
        <p:txBody>
          <a:bodyPr/>
          <a:lstStyle/>
          <a:p>
            <a:r>
              <a:rPr lang="en-US" smtClean="0"/>
              <a:t>Guy Stanley  U of O Foresight Group Presentation</a:t>
            </a:r>
            <a:endParaRPr lang="fr-CA"/>
          </a:p>
        </p:txBody>
      </p:sp>
      <p:sp>
        <p:nvSpPr>
          <p:cNvPr id="7" name="Slide Number Placeholder 6"/>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192999-0872-493B-850F-5283B4667C58}" type="datetime1">
              <a:rPr lang="fr-CA" smtClean="0"/>
              <a:t>2010-11-10</a:t>
            </a:fld>
            <a:endParaRPr lang="fr-CA"/>
          </a:p>
        </p:txBody>
      </p:sp>
      <p:sp>
        <p:nvSpPr>
          <p:cNvPr id="6" name="Footer Placeholder 5"/>
          <p:cNvSpPr>
            <a:spLocks noGrp="1"/>
          </p:cNvSpPr>
          <p:nvPr>
            <p:ph type="ftr" sz="quarter" idx="11"/>
          </p:nvPr>
        </p:nvSpPr>
        <p:spPr/>
        <p:txBody>
          <a:bodyPr/>
          <a:lstStyle/>
          <a:p>
            <a:r>
              <a:rPr lang="en-US" smtClean="0"/>
              <a:t>Guy Stanley  U of O Foresight Group Presentation</a:t>
            </a:r>
            <a:endParaRPr lang="fr-CA"/>
          </a:p>
        </p:txBody>
      </p:sp>
      <p:sp>
        <p:nvSpPr>
          <p:cNvPr id="7" name="Slide Number Placeholder 6"/>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Date Placeholder 3"/>
          <p:cNvSpPr>
            <a:spLocks noGrp="1"/>
          </p:cNvSpPr>
          <p:nvPr>
            <p:ph type="dt" sz="half" idx="10"/>
          </p:nvPr>
        </p:nvSpPr>
        <p:spPr/>
        <p:txBody>
          <a:bodyPr/>
          <a:lstStyle/>
          <a:p>
            <a:fld id="{CB7A3716-697D-4940-990E-AE1D6C9D95C5}" type="datetime1">
              <a:rPr lang="fr-CA" smtClean="0"/>
              <a:t>2010-11-10</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
        <p:nvSpPr>
          <p:cNvPr id="6" name="Slide Number Placeholder 5"/>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Date Placeholder 3"/>
          <p:cNvSpPr>
            <a:spLocks noGrp="1"/>
          </p:cNvSpPr>
          <p:nvPr>
            <p:ph type="dt" sz="half" idx="10"/>
          </p:nvPr>
        </p:nvSpPr>
        <p:spPr/>
        <p:txBody>
          <a:bodyPr/>
          <a:lstStyle/>
          <a:p>
            <a:fld id="{4F7B4677-8737-4A3D-A4F2-78AB864C638A}" type="datetime1">
              <a:rPr lang="fr-CA" smtClean="0"/>
              <a:t>2010-11-10</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
        <p:nvSpPr>
          <p:cNvPr id="6" name="Slide Number Placeholder 5"/>
          <p:cNvSpPr>
            <a:spLocks noGrp="1"/>
          </p:cNvSpPr>
          <p:nvPr>
            <p:ph type="sldNum" sz="quarter" idx="12"/>
          </p:nvPr>
        </p:nvSpPr>
        <p:spPr/>
        <p:txBody>
          <a:bodyPr/>
          <a:lstStyle/>
          <a:p>
            <a:fld id="{AE48F996-AF4A-4F18-9F29-32D163B19ABD}" type="slidenum">
              <a:rPr lang="fr-CA" smtClean="0"/>
              <a:pPr/>
              <a:t>‹#›</a:t>
            </a:fld>
            <a:endParaRPr lang="fr-CA"/>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4D6613-6608-4075-A8AB-66B7C9396DF4}" type="datetime1">
              <a:rPr lang="fr-CA" smtClean="0"/>
              <a:t>2010-11-10</a:t>
            </a:fld>
            <a:endParaRPr lang="fr-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Guy Stanley  U of O Foresight Group Presentation</a:t>
            </a:r>
            <a:endParaRPr lang="fr-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48F996-AF4A-4F18-9F29-32D163B19ABD}" type="slidenum">
              <a:rPr lang="fr-CA" smtClean="0"/>
              <a:pPr/>
              <a:t>‹#›</a:t>
            </a:fld>
            <a:endParaRPr lang="fr-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CA" dirty="0" err="1" smtClean="0"/>
              <a:t>Cardwell’s</a:t>
            </a:r>
            <a:r>
              <a:rPr lang="fr-CA" dirty="0" smtClean="0"/>
              <a:t> Law &amp; Canadian Innovation</a:t>
            </a:r>
            <a:endParaRPr lang="fr-CA" dirty="0"/>
          </a:p>
        </p:txBody>
      </p:sp>
      <p:sp>
        <p:nvSpPr>
          <p:cNvPr id="3" name="Subtitle 2"/>
          <p:cNvSpPr>
            <a:spLocks noGrp="1"/>
          </p:cNvSpPr>
          <p:nvPr>
            <p:ph type="subTitle" idx="1"/>
          </p:nvPr>
        </p:nvSpPr>
        <p:spPr/>
        <p:txBody>
          <a:bodyPr/>
          <a:lstStyle/>
          <a:p>
            <a:r>
              <a:rPr lang="fr-CA" dirty="0" smtClean="0"/>
              <a:t>Solution to the Canadian </a:t>
            </a:r>
            <a:r>
              <a:rPr lang="fr-CA" dirty="0" err="1" smtClean="0"/>
              <a:t>Paradox</a:t>
            </a:r>
            <a:r>
              <a:rPr lang="fr-CA" dirty="0" smtClean="0"/>
              <a:t>?</a:t>
            </a:r>
            <a:endParaRPr lang="fr-CA" dirty="0"/>
          </a:p>
        </p:txBody>
      </p:sp>
      <p:sp>
        <p:nvSpPr>
          <p:cNvPr id="4" name="Slide Number Placeholder 3"/>
          <p:cNvSpPr>
            <a:spLocks noGrp="1"/>
          </p:cNvSpPr>
          <p:nvPr>
            <p:ph type="sldNum" sz="quarter" idx="12"/>
          </p:nvPr>
        </p:nvSpPr>
        <p:spPr/>
        <p:txBody>
          <a:bodyPr/>
          <a:lstStyle/>
          <a:p>
            <a:fld id="{AE48F996-AF4A-4F18-9F29-32D163B19ABD}" type="slidenum">
              <a:rPr lang="fr-CA" smtClean="0"/>
              <a:pPr/>
              <a:t>1</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Cardwell’s Law</a:t>
            </a:r>
            <a:endParaRPr lang="en-CA" dirty="0"/>
          </a:p>
        </p:txBody>
      </p:sp>
      <p:sp>
        <p:nvSpPr>
          <p:cNvPr id="3" name="Content Placeholder 2"/>
          <p:cNvSpPr>
            <a:spLocks noGrp="1"/>
          </p:cNvSpPr>
          <p:nvPr>
            <p:ph idx="1"/>
          </p:nvPr>
        </p:nvSpPr>
        <p:spPr/>
        <p:txBody>
          <a:bodyPr>
            <a:normAutofit fontScale="70000" lnSpcReduction="20000"/>
          </a:bodyPr>
          <a:lstStyle/>
          <a:p>
            <a:r>
              <a:rPr lang="en-CA" dirty="0" smtClean="0"/>
              <a:t>Cardwell’s Law (as cited by Joel </a:t>
            </a:r>
            <a:r>
              <a:rPr lang="en-CA" dirty="0" err="1" smtClean="0"/>
              <a:t>Mokyr</a:t>
            </a:r>
            <a:r>
              <a:rPr lang="en-CA" dirty="0" smtClean="0"/>
              <a:t> (1990) The Lever of Riches (Oxford))=“No nation has been technologically very creative for more than an historically short period”. (207—and 5 further </a:t>
            </a:r>
            <a:r>
              <a:rPr lang="en-CA" dirty="0" smtClean="0"/>
              <a:t>references</a:t>
            </a:r>
            <a:r>
              <a:rPr lang="en-CA" dirty="0" smtClean="0"/>
              <a:t>), (in reality “a crude empirical reality</a:t>
            </a:r>
            <a:r>
              <a:rPr lang="en-CA" dirty="0" smtClean="0"/>
              <a:t>”). </a:t>
            </a:r>
            <a:r>
              <a:rPr lang="en-CA" dirty="0" smtClean="0"/>
              <a:t>plus </a:t>
            </a:r>
            <a:r>
              <a:rPr lang="en-CA" dirty="0" err="1" smtClean="0"/>
              <a:t>Mokyr</a:t>
            </a:r>
            <a:r>
              <a:rPr lang="en-CA" dirty="0" smtClean="0"/>
              <a:t> (1994) Research Policy article</a:t>
            </a:r>
            <a:r>
              <a:rPr lang="en-CA" dirty="0" smtClean="0"/>
              <a:t>)</a:t>
            </a:r>
            <a:endParaRPr lang="en-CA" dirty="0" smtClean="0"/>
          </a:p>
          <a:p>
            <a:r>
              <a:rPr lang="en-CA" dirty="0" smtClean="0"/>
              <a:t>Explanation: in single countries, innovation evolves to the point that an innovation-absorbing barrier to technological progress emerges. (M, 1994)  BUT inter-state rivalry in Europe ensured that innovation continued somewhere –”</a:t>
            </a:r>
            <a:r>
              <a:rPr lang="en-CA" i="1" dirty="0" smtClean="0"/>
              <a:t>Cardwell’s Law and the political economy of technological progress</a:t>
            </a:r>
            <a:r>
              <a:rPr lang="en-CA" dirty="0" smtClean="0"/>
              <a:t>”.</a:t>
            </a:r>
          </a:p>
          <a:p>
            <a:r>
              <a:rPr lang="en-CA" dirty="0" smtClean="0"/>
              <a:t>What do we make of this? (1) </a:t>
            </a:r>
            <a:r>
              <a:rPr lang="en-CA" i="1" dirty="0" smtClean="0"/>
              <a:t>That ultimately markets and institutions develop endogenous barriers to  further </a:t>
            </a:r>
            <a:r>
              <a:rPr lang="en-CA" i="1" dirty="0" smtClean="0"/>
              <a:t>innovation—i.e. manifest asymptotic behaviour </a:t>
            </a:r>
            <a:r>
              <a:rPr lang="en-CA" i="1" dirty="0" smtClean="0"/>
              <a:t>and (2) governments (sometimes) succeed in unblocking them  for “raisons d’état”– typically national economic rivalry.</a:t>
            </a:r>
            <a:endParaRPr lang="en-CA" i="1" dirty="0"/>
          </a:p>
        </p:txBody>
      </p:sp>
      <p:sp>
        <p:nvSpPr>
          <p:cNvPr id="4" name="Slide Number Placeholder 3"/>
          <p:cNvSpPr>
            <a:spLocks noGrp="1"/>
          </p:cNvSpPr>
          <p:nvPr>
            <p:ph type="sldNum" sz="quarter" idx="12"/>
          </p:nvPr>
        </p:nvSpPr>
        <p:spPr/>
        <p:txBody>
          <a:bodyPr/>
          <a:lstStyle/>
          <a:p>
            <a:fld id="{AE48F996-AF4A-4F18-9F29-32D163B19ABD}" type="slidenum">
              <a:rPr lang="fr-CA" smtClean="0"/>
              <a:pPr/>
              <a:t>2</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2" end="2"/>
                                            </p:txEl>
                                          </p:spTgt>
                                        </p:tgtEl>
                                      </p:cBhvr>
                                    </p:animEffect>
                                    <p:animScale>
                                      <p:cBhvr>
                                        <p:cTn id="7" dur="250" autoRev="1" fill="hold"/>
                                        <p:tgtEl>
                                          <p:spTgt spid="3">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Canadian Innovation Paradox</a:t>
            </a:r>
            <a:endParaRPr lang="en-CA" dirty="0"/>
          </a:p>
        </p:txBody>
      </p:sp>
      <p:sp>
        <p:nvSpPr>
          <p:cNvPr id="3" name="Content Placeholder 2"/>
          <p:cNvSpPr>
            <a:spLocks noGrp="1"/>
          </p:cNvSpPr>
          <p:nvPr>
            <p:ph idx="1"/>
          </p:nvPr>
        </p:nvSpPr>
        <p:spPr/>
        <p:txBody>
          <a:bodyPr>
            <a:normAutofit/>
          </a:bodyPr>
          <a:lstStyle/>
          <a:p>
            <a:r>
              <a:rPr lang="en-CA" dirty="0" smtClean="0"/>
              <a:t>Canada’s S&amp;T outranks that of many innovative countries.</a:t>
            </a:r>
          </a:p>
          <a:p>
            <a:r>
              <a:rPr lang="en-CA" dirty="0" smtClean="0"/>
              <a:t>Yet Canada has few if any comparative advantages in high technology products.</a:t>
            </a:r>
          </a:p>
          <a:p>
            <a:r>
              <a:rPr lang="en-CA" dirty="0" smtClean="0"/>
              <a:t>This after 20 years of innovation initiatives (1987-2007) and more than C$400 Billion in R&amp;D spending (cumulative). </a:t>
            </a:r>
          </a:p>
          <a:p>
            <a:pPr>
              <a:buNone/>
            </a:pPr>
            <a:endParaRPr lang="en-CA" dirty="0" smtClean="0"/>
          </a:p>
        </p:txBody>
      </p:sp>
      <p:sp>
        <p:nvSpPr>
          <p:cNvPr id="4" name="Slide Number Placeholder 3"/>
          <p:cNvSpPr>
            <a:spLocks noGrp="1"/>
          </p:cNvSpPr>
          <p:nvPr>
            <p:ph type="sldNum" sz="quarter" idx="12"/>
          </p:nvPr>
        </p:nvSpPr>
        <p:spPr/>
        <p:txBody>
          <a:bodyPr/>
          <a:lstStyle/>
          <a:p>
            <a:fld id="{AE48F996-AF4A-4F18-9F29-32D163B19ABD}" type="slidenum">
              <a:rPr lang="fr-CA" smtClean="0"/>
              <a:pPr/>
              <a:t>3</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a:off x="828675" y="328613"/>
            <a:ext cx="7486650" cy="6200775"/>
          </a:xfrm>
          <a:prstGeom prst="rect">
            <a:avLst/>
          </a:prstGeom>
          <a:noFill/>
          <a:ln w="9525">
            <a:noFill/>
            <a:miter lim="800000"/>
            <a:headEnd/>
            <a:tailEnd/>
          </a:ln>
        </p:spPr>
      </p:pic>
      <p:sp>
        <p:nvSpPr>
          <p:cNvPr id="3" name="TextBox 2"/>
          <p:cNvSpPr txBox="1"/>
          <p:nvPr/>
        </p:nvSpPr>
        <p:spPr>
          <a:xfrm>
            <a:off x="3505200" y="6324600"/>
            <a:ext cx="3581400" cy="369332"/>
          </a:xfrm>
          <a:prstGeom prst="rect">
            <a:avLst/>
          </a:prstGeom>
          <a:noFill/>
        </p:spPr>
        <p:txBody>
          <a:bodyPr wrap="square" rtlCol="0">
            <a:spAutoFit/>
          </a:bodyPr>
          <a:lstStyle/>
          <a:p>
            <a:r>
              <a:rPr lang="en-CA" dirty="0" smtClean="0"/>
              <a:t>Source: INSEAD 2010 </a:t>
            </a:r>
            <a:endParaRPr lang="en-CA" dirty="0"/>
          </a:p>
        </p:txBody>
      </p:sp>
      <p:sp>
        <p:nvSpPr>
          <p:cNvPr id="4" name="Slide Number Placeholder 3"/>
          <p:cNvSpPr>
            <a:spLocks noGrp="1"/>
          </p:cNvSpPr>
          <p:nvPr>
            <p:ph type="sldNum" sz="quarter" idx="12"/>
          </p:nvPr>
        </p:nvSpPr>
        <p:spPr/>
        <p:txBody>
          <a:bodyPr/>
          <a:lstStyle/>
          <a:p>
            <a:fld id="{AE48F996-AF4A-4F18-9F29-32D163B19ABD}" type="slidenum">
              <a:rPr lang="fr-CA" smtClean="0"/>
              <a:pPr/>
              <a:t>4</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3100" b="1" dirty="0"/>
              <a:t>Table: Canada Major RCA with Rest of World (from OECD STAN Bilateral Trade Indicators 2008)</a:t>
            </a:r>
            <a:r>
              <a:rPr lang="en-US" dirty="0"/>
              <a:t/>
            </a:r>
            <a:br>
              <a:rPr lang="en-US" dirty="0"/>
            </a:br>
            <a:endParaRPr lang="fr-CA" dirty="0"/>
          </a:p>
        </p:txBody>
      </p:sp>
      <p:graphicFrame>
        <p:nvGraphicFramePr>
          <p:cNvPr id="3" name="Table 2"/>
          <p:cNvGraphicFramePr>
            <a:graphicFrameLocks noGrp="1"/>
          </p:cNvGraphicFramePr>
          <p:nvPr/>
        </p:nvGraphicFramePr>
        <p:xfrm>
          <a:off x="990600" y="1219198"/>
          <a:ext cx="7848600" cy="3505201"/>
        </p:xfrm>
        <a:graphic>
          <a:graphicData uri="http://schemas.openxmlformats.org/drawingml/2006/table">
            <a:tbl>
              <a:tblPr/>
              <a:tblGrid>
                <a:gridCol w="3924300"/>
                <a:gridCol w="3924300"/>
              </a:tblGrid>
              <a:tr h="500743">
                <a:tc>
                  <a:txBody>
                    <a:bodyPr/>
                    <a:lstStyle/>
                    <a:p>
                      <a:pPr marL="0" marR="0">
                        <a:spcBef>
                          <a:spcPts val="0"/>
                        </a:spcBef>
                        <a:spcAft>
                          <a:spcPts val="1000"/>
                        </a:spcAft>
                      </a:pPr>
                      <a:r>
                        <a:rPr lang="en-CA" sz="1200" b="1" dirty="0">
                          <a:latin typeface="Times New Roman"/>
                          <a:ea typeface="Calibri"/>
                          <a:cs typeface="Times New Roman"/>
                        </a:rPr>
                        <a:t>Industry</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RCA</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743">
                <a:tc>
                  <a:txBody>
                    <a:bodyPr/>
                    <a:lstStyle/>
                    <a:p>
                      <a:pPr marL="0" marR="0">
                        <a:spcBef>
                          <a:spcPts val="0"/>
                        </a:spcBef>
                        <a:spcAft>
                          <a:spcPts val="1000"/>
                        </a:spcAft>
                      </a:pPr>
                      <a:r>
                        <a:rPr lang="en-CA" sz="1200" b="1" dirty="0">
                          <a:latin typeface="Times New Roman"/>
                          <a:ea typeface="Calibri"/>
                          <a:cs typeface="Times New Roman"/>
                        </a:rPr>
                        <a:t>Fertilizers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3.3</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743">
                <a:tc>
                  <a:txBody>
                    <a:bodyPr/>
                    <a:lstStyle/>
                    <a:p>
                      <a:pPr marL="0" marR="0">
                        <a:spcBef>
                          <a:spcPts val="0"/>
                        </a:spcBef>
                        <a:spcAft>
                          <a:spcPts val="1000"/>
                        </a:spcAft>
                      </a:pPr>
                      <a:r>
                        <a:rPr lang="en-CA" sz="1200" b="1" dirty="0">
                          <a:latin typeface="Times New Roman"/>
                          <a:ea typeface="Calibri"/>
                          <a:cs typeface="Times New Roman"/>
                        </a:rPr>
                        <a:t>Live Animals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4.5</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743">
                <a:tc>
                  <a:txBody>
                    <a:bodyPr/>
                    <a:lstStyle/>
                    <a:p>
                      <a:pPr marL="0" marR="0">
                        <a:spcBef>
                          <a:spcPts val="0"/>
                        </a:spcBef>
                        <a:spcAft>
                          <a:spcPts val="1000"/>
                        </a:spcAft>
                      </a:pPr>
                      <a:r>
                        <a:rPr lang="en-CA" sz="1200" b="1" dirty="0">
                          <a:latin typeface="Times New Roman"/>
                          <a:ea typeface="Calibri"/>
                          <a:cs typeface="Times New Roman"/>
                        </a:rPr>
                        <a:t>Wood Pulp</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3.3</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743">
                <a:tc>
                  <a:txBody>
                    <a:bodyPr/>
                    <a:lstStyle/>
                    <a:p>
                      <a:pPr marL="0" marR="0">
                        <a:spcBef>
                          <a:spcPts val="0"/>
                        </a:spcBef>
                        <a:spcAft>
                          <a:spcPts val="1000"/>
                        </a:spcAft>
                      </a:pPr>
                      <a:r>
                        <a:rPr lang="en-CA" sz="1200" b="1" dirty="0">
                          <a:latin typeface="Times New Roman"/>
                          <a:ea typeface="Calibri"/>
                          <a:cs typeface="Times New Roman"/>
                        </a:rPr>
                        <a:t>Wood &amp; Wood Products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5.8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743">
                <a:tc>
                  <a:txBody>
                    <a:bodyPr/>
                    <a:lstStyle/>
                    <a:p>
                      <a:pPr marL="0" marR="0">
                        <a:spcBef>
                          <a:spcPts val="0"/>
                        </a:spcBef>
                        <a:spcAft>
                          <a:spcPts val="1000"/>
                        </a:spcAft>
                      </a:pPr>
                      <a:r>
                        <a:rPr lang="en-CA" sz="1200" b="1" dirty="0">
                          <a:latin typeface="Times New Roman"/>
                          <a:ea typeface="Calibri"/>
                          <a:cs typeface="Times New Roman"/>
                        </a:rPr>
                        <a:t>Nickel</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6.8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743">
                <a:tc>
                  <a:txBody>
                    <a:bodyPr/>
                    <a:lstStyle/>
                    <a:p>
                      <a:pPr marL="0" marR="0">
                        <a:spcBef>
                          <a:spcPts val="0"/>
                        </a:spcBef>
                        <a:spcAft>
                          <a:spcPts val="1000"/>
                        </a:spcAft>
                      </a:pPr>
                      <a:r>
                        <a:rPr lang="en-CA" sz="1200" b="1" dirty="0">
                          <a:latin typeface="Times New Roman"/>
                          <a:ea typeface="Calibri"/>
                          <a:cs typeface="Times New Roman"/>
                        </a:rPr>
                        <a:t>Zinc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3.2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AE48F996-AF4A-4F18-9F29-32D163B19ABD}" type="slidenum">
              <a:rPr lang="fr-CA" smtClean="0"/>
              <a:pPr/>
              <a:t>5</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200" b="1" dirty="0"/>
              <a:t>Table: Canada –US  RCA in Advanced Technology Products</a:t>
            </a:r>
            <a:r>
              <a:rPr lang="en-US" sz="3200" dirty="0"/>
              <a:t/>
            </a:r>
            <a:br>
              <a:rPr lang="en-US" sz="3200" dirty="0"/>
            </a:br>
            <a:endParaRPr lang="fr-CA" sz="3200" dirty="0"/>
          </a:p>
        </p:txBody>
      </p:sp>
      <p:graphicFrame>
        <p:nvGraphicFramePr>
          <p:cNvPr id="3" name="Table 2"/>
          <p:cNvGraphicFramePr>
            <a:graphicFrameLocks noGrp="1"/>
          </p:cNvGraphicFramePr>
          <p:nvPr/>
        </p:nvGraphicFramePr>
        <p:xfrm>
          <a:off x="609600" y="1828800"/>
          <a:ext cx="8153400" cy="4267200"/>
        </p:xfrm>
        <a:graphic>
          <a:graphicData uri="http://schemas.openxmlformats.org/drawingml/2006/table">
            <a:tbl>
              <a:tblPr/>
              <a:tblGrid>
                <a:gridCol w="2717800"/>
                <a:gridCol w="2717800"/>
                <a:gridCol w="2717800"/>
              </a:tblGrid>
              <a:tr h="533400">
                <a:tc>
                  <a:txBody>
                    <a:bodyPr/>
                    <a:lstStyle/>
                    <a:p>
                      <a:pPr marL="0" marR="0">
                        <a:spcBef>
                          <a:spcPts val="0"/>
                        </a:spcBef>
                        <a:spcAft>
                          <a:spcPts val="1000"/>
                        </a:spcAft>
                      </a:pPr>
                      <a:r>
                        <a:rPr lang="en-CA" sz="1200" b="1" dirty="0">
                          <a:latin typeface="Times New Roman"/>
                          <a:ea typeface="Calibri"/>
                          <a:cs typeface="Times New Roman"/>
                        </a:rPr>
                        <a:t>Industry</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Canada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US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marL="0" marR="0">
                        <a:spcBef>
                          <a:spcPts val="0"/>
                        </a:spcBef>
                        <a:spcAft>
                          <a:spcPts val="1000"/>
                        </a:spcAft>
                      </a:pPr>
                      <a:r>
                        <a:rPr lang="en-CA" sz="1200" b="1" dirty="0">
                          <a:latin typeface="Times New Roman"/>
                          <a:ea typeface="Calibri"/>
                          <a:cs typeface="Times New Roman"/>
                        </a:rPr>
                        <a:t>Civil aviation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1.47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4.17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marL="0" marR="0">
                        <a:spcBef>
                          <a:spcPts val="0"/>
                        </a:spcBef>
                        <a:spcAft>
                          <a:spcPts val="1000"/>
                        </a:spcAft>
                      </a:pPr>
                      <a:r>
                        <a:rPr lang="en-CA" sz="1200" b="1" dirty="0">
                          <a:latin typeface="Times New Roman"/>
                          <a:ea typeface="Calibri"/>
                          <a:cs typeface="Times New Roman"/>
                        </a:rPr>
                        <a:t>Precision instruments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.03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1.6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6800">
                <a:tc>
                  <a:txBody>
                    <a:bodyPr/>
                    <a:lstStyle/>
                    <a:p>
                      <a:pPr marL="0" marR="0">
                        <a:spcBef>
                          <a:spcPts val="0"/>
                        </a:spcBef>
                        <a:spcAft>
                          <a:spcPts val="1000"/>
                        </a:spcAft>
                      </a:pPr>
                      <a:r>
                        <a:rPr lang="en-CA" sz="1200" b="1" dirty="0">
                          <a:latin typeface="Times New Roman"/>
                          <a:ea typeface="Calibri"/>
                          <a:cs typeface="Times New Roman"/>
                        </a:rPr>
                        <a:t>Radio, TV and communication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0.4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1.3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6800">
                <a:tc>
                  <a:txBody>
                    <a:bodyPr/>
                    <a:lstStyle/>
                    <a:p>
                      <a:pPr marL="0" marR="0">
                        <a:spcBef>
                          <a:spcPts val="0"/>
                        </a:spcBef>
                        <a:spcAft>
                          <a:spcPts val="1000"/>
                        </a:spcAft>
                      </a:pPr>
                      <a:r>
                        <a:rPr lang="en-CA" sz="1200" b="1" dirty="0">
                          <a:latin typeface="Times New Roman"/>
                          <a:ea typeface="Calibri"/>
                          <a:cs typeface="Times New Roman"/>
                        </a:rPr>
                        <a:t>Office and computing equipment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0.3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1.4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marL="0" marR="0">
                        <a:spcBef>
                          <a:spcPts val="0"/>
                        </a:spcBef>
                        <a:spcAft>
                          <a:spcPts val="1000"/>
                        </a:spcAft>
                      </a:pPr>
                      <a:r>
                        <a:rPr lang="en-CA" sz="1200" b="1" dirty="0">
                          <a:latin typeface="Times New Roman"/>
                          <a:ea typeface="Calibri"/>
                          <a:cs typeface="Times New Roman"/>
                        </a:rPr>
                        <a:t>Pharmaceuticals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0.5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0.96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AE48F996-AF4A-4F18-9F29-32D163B19ABD}" type="slidenum">
              <a:rPr lang="fr-CA" smtClean="0"/>
              <a:pPr/>
              <a:t>6</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3100" b="1" dirty="0"/>
              <a:t>Table : Innovation Rank and Selected Broad Performance Indicators (GCR 08-09)</a:t>
            </a:r>
            <a:r>
              <a:rPr lang="en-US" dirty="0"/>
              <a:t/>
            </a:r>
            <a:br>
              <a:rPr lang="en-US" dirty="0"/>
            </a:br>
            <a:endParaRPr lang="fr-CA" dirty="0"/>
          </a:p>
        </p:txBody>
      </p:sp>
      <p:graphicFrame>
        <p:nvGraphicFramePr>
          <p:cNvPr id="3" name="Table 2"/>
          <p:cNvGraphicFramePr>
            <a:graphicFrameLocks noGrp="1"/>
          </p:cNvGraphicFramePr>
          <p:nvPr/>
        </p:nvGraphicFramePr>
        <p:xfrm>
          <a:off x="990600" y="1752600"/>
          <a:ext cx="7696200" cy="4114801"/>
        </p:xfrm>
        <a:graphic>
          <a:graphicData uri="http://schemas.openxmlformats.org/drawingml/2006/table">
            <a:tbl>
              <a:tblPr/>
              <a:tblGrid>
                <a:gridCol w="1924050"/>
                <a:gridCol w="1924050"/>
                <a:gridCol w="1924050"/>
                <a:gridCol w="1924050"/>
              </a:tblGrid>
              <a:tr h="374073">
                <a:tc>
                  <a:txBody>
                    <a:bodyPr/>
                    <a:lstStyle/>
                    <a:p>
                      <a:pPr marL="0" marR="0">
                        <a:spcBef>
                          <a:spcPts val="0"/>
                        </a:spcBef>
                        <a:spcAft>
                          <a:spcPts val="1000"/>
                        </a:spcAft>
                      </a:pPr>
                      <a:endParaRPr lang="en-CA"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Finland</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Japan</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Canada</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1000"/>
                        </a:spcAft>
                      </a:pPr>
                      <a:r>
                        <a:rPr lang="en-CA" sz="1200" dirty="0">
                          <a:latin typeface="Times New Roman"/>
                          <a:ea typeface="Calibri"/>
                          <a:cs typeface="Times New Roman"/>
                        </a:rPr>
                        <a:t>Innovation  Rank</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13</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8145">
                <a:tc>
                  <a:txBody>
                    <a:bodyPr/>
                    <a:lstStyle/>
                    <a:p>
                      <a:pPr marL="0" marR="0">
                        <a:spcBef>
                          <a:spcPts val="0"/>
                        </a:spcBef>
                        <a:spcAft>
                          <a:spcPts val="0"/>
                        </a:spcAft>
                      </a:pPr>
                      <a:r>
                        <a:rPr lang="en-CA" sz="1200" dirty="0">
                          <a:latin typeface="Times New Roman"/>
                          <a:ea typeface="Calibri"/>
                          <a:cs typeface="Times New Roman"/>
                        </a:rPr>
                        <a:t>Quality of Scientific</a:t>
                      </a:r>
                      <a:endParaRPr lang="en-US" sz="1200" dirty="0">
                        <a:latin typeface="Times New Roman"/>
                        <a:ea typeface="Calibri"/>
                        <a:cs typeface="Times New Roman"/>
                      </a:endParaRPr>
                    </a:p>
                    <a:p>
                      <a:pPr marL="0" marR="0">
                        <a:spcBef>
                          <a:spcPts val="0"/>
                        </a:spcBef>
                        <a:spcAft>
                          <a:spcPts val="0"/>
                        </a:spcAft>
                      </a:pPr>
                      <a:r>
                        <a:rPr lang="en-CA" sz="1200" dirty="0">
                          <a:latin typeface="Times New Roman"/>
                          <a:ea typeface="Calibri"/>
                          <a:cs typeface="Times New Roman"/>
                        </a:rPr>
                        <a:t>Institutions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11</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15</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1000"/>
                        </a:spcAft>
                      </a:pPr>
                      <a:r>
                        <a:rPr lang="en-CA" sz="1200" dirty="0">
                          <a:latin typeface="Times New Roman"/>
                          <a:ea typeface="Calibri"/>
                          <a:cs typeface="Times New Roman"/>
                        </a:rPr>
                        <a:t>FDI &amp; Tech Transfer</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36</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7</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8145">
                <a:tc>
                  <a:txBody>
                    <a:bodyPr/>
                    <a:lstStyle/>
                    <a:p>
                      <a:pPr marL="0" marR="0">
                        <a:spcBef>
                          <a:spcPts val="0"/>
                        </a:spcBef>
                        <a:spcAft>
                          <a:spcPts val="1000"/>
                        </a:spcAft>
                      </a:pPr>
                      <a:r>
                        <a:rPr lang="en-CA" sz="1200" dirty="0">
                          <a:latin typeface="Times New Roman"/>
                          <a:ea typeface="Calibri"/>
                          <a:cs typeface="Times New Roman"/>
                        </a:rPr>
                        <a:t>Financial Sophistication</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6</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1000"/>
                        </a:spcAft>
                      </a:pPr>
                      <a:r>
                        <a:rPr lang="en-CA" sz="1200" dirty="0">
                          <a:latin typeface="Times New Roman"/>
                          <a:ea typeface="Calibri"/>
                          <a:cs typeface="Times New Roman"/>
                        </a:rPr>
                        <a:t>Regulatory Burden</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9</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40</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1000"/>
                        </a:spcAft>
                      </a:pPr>
                      <a:r>
                        <a:rPr lang="en-CA" sz="1200" dirty="0">
                          <a:latin typeface="Times New Roman"/>
                          <a:ea typeface="Calibri"/>
                          <a:cs typeface="Times New Roman"/>
                        </a:rPr>
                        <a:t>Use of Mobile Phones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52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75</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1000"/>
                        </a:spcAft>
                      </a:pPr>
                      <a:r>
                        <a:rPr lang="en-CA" sz="1200" dirty="0">
                          <a:latin typeface="Times New Roman"/>
                          <a:ea typeface="Calibri"/>
                          <a:cs typeface="Times New Roman"/>
                        </a:rPr>
                        <a:t>Internet Use</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32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6</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1000"/>
                        </a:spcAft>
                      </a:pPr>
                      <a:r>
                        <a:rPr lang="en-CA" sz="1200" dirty="0">
                          <a:latin typeface="Times New Roman"/>
                          <a:ea typeface="Calibri"/>
                          <a:cs typeface="Times New Roman"/>
                        </a:rPr>
                        <a:t>Use of PCs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26</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AE48F996-AF4A-4F18-9F29-32D163B19ABD}" type="slidenum">
              <a:rPr lang="fr-CA" smtClean="0"/>
              <a:pPr/>
              <a:t>7</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2800" b="1" dirty="0"/>
              <a:t>Table : Innovation Capacity Rank and Selected Business Innovation Indicators (GCR 08-09)</a:t>
            </a:r>
            <a:r>
              <a:rPr lang="en-US" sz="2800" dirty="0"/>
              <a:t/>
            </a:r>
            <a:br>
              <a:rPr lang="en-US" sz="2800" dirty="0"/>
            </a:br>
            <a:endParaRPr lang="fr-CA" sz="2800" dirty="0"/>
          </a:p>
        </p:txBody>
      </p:sp>
      <p:graphicFrame>
        <p:nvGraphicFramePr>
          <p:cNvPr id="3" name="Table 2"/>
          <p:cNvGraphicFramePr>
            <a:graphicFrameLocks noGrp="1"/>
          </p:cNvGraphicFramePr>
          <p:nvPr/>
        </p:nvGraphicFramePr>
        <p:xfrm>
          <a:off x="609600" y="1828800"/>
          <a:ext cx="8001000" cy="4267200"/>
        </p:xfrm>
        <a:graphic>
          <a:graphicData uri="http://schemas.openxmlformats.org/drawingml/2006/table">
            <a:tbl>
              <a:tblPr/>
              <a:tblGrid>
                <a:gridCol w="2000250"/>
                <a:gridCol w="2000250"/>
                <a:gridCol w="2000250"/>
                <a:gridCol w="2000250"/>
              </a:tblGrid>
              <a:tr h="426720">
                <a:tc>
                  <a:txBody>
                    <a:bodyPr/>
                    <a:lstStyle/>
                    <a:p>
                      <a:pPr marL="0" marR="0">
                        <a:spcBef>
                          <a:spcPts val="0"/>
                        </a:spcBef>
                        <a:spcAft>
                          <a:spcPts val="1000"/>
                        </a:spcAft>
                      </a:pPr>
                      <a:endParaRPr lang="en-CA"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Finland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Japan</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Canada</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marL="0" marR="0">
                        <a:spcBef>
                          <a:spcPts val="0"/>
                        </a:spcBef>
                        <a:spcAft>
                          <a:spcPts val="1000"/>
                        </a:spcAft>
                      </a:pPr>
                      <a:r>
                        <a:rPr lang="en-CA" sz="1200" dirty="0">
                          <a:latin typeface="Times New Roman"/>
                          <a:ea typeface="Calibri"/>
                          <a:cs typeface="Times New Roman"/>
                        </a:rPr>
                        <a:t>Innovation Cap Rank</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3440">
                <a:tc>
                  <a:txBody>
                    <a:bodyPr/>
                    <a:lstStyle/>
                    <a:p>
                      <a:pPr marL="0" marR="0">
                        <a:spcBef>
                          <a:spcPts val="0"/>
                        </a:spcBef>
                        <a:spcAft>
                          <a:spcPts val="1000"/>
                        </a:spcAft>
                      </a:pPr>
                      <a:r>
                        <a:rPr lang="en-CA" sz="1200" dirty="0">
                          <a:latin typeface="Times New Roman"/>
                          <a:ea typeface="Calibri"/>
                          <a:cs typeface="Times New Roman"/>
                        </a:rPr>
                        <a:t>Company Spending on R&amp;D (BERD)</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9</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80160">
                <a:tc>
                  <a:txBody>
                    <a:bodyPr/>
                    <a:lstStyle/>
                    <a:p>
                      <a:pPr marL="0" marR="0">
                        <a:spcBef>
                          <a:spcPts val="0"/>
                        </a:spcBef>
                        <a:spcAft>
                          <a:spcPts val="1000"/>
                        </a:spcAft>
                      </a:pPr>
                      <a:r>
                        <a:rPr lang="en-CA" sz="1200" dirty="0">
                          <a:latin typeface="Times New Roman"/>
                          <a:ea typeface="Calibri"/>
                          <a:cs typeface="Times New Roman"/>
                        </a:rPr>
                        <a:t>University-Industry Research Collaboration</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21</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marL="0" marR="0">
                        <a:spcBef>
                          <a:spcPts val="0"/>
                        </a:spcBef>
                        <a:spcAft>
                          <a:spcPts val="1000"/>
                        </a:spcAft>
                      </a:pPr>
                      <a:r>
                        <a:rPr lang="en-CA" sz="1200" dirty="0">
                          <a:latin typeface="Times New Roman"/>
                          <a:ea typeface="Calibri"/>
                          <a:cs typeface="Times New Roman"/>
                        </a:rPr>
                        <a:t>Utility Patents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3</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10</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3440">
                <a:tc>
                  <a:txBody>
                    <a:bodyPr/>
                    <a:lstStyle/>
                    <a:p>
                      <a:pPr marL="0" marR="0">
                        <a:spcBef>
                          <a:spcPts val="0"/>
                        </a:spcBef>
                        <a:spcAft>
                          <a:spcPts val="1000"/>
                        </a:spcAft>
                      </a:pPr>
                      <a:r>
                        <a:rPr lang="en-CA" sz="1200" dirty="0">
                          <a:latin typeface="Times New Roman"/>
                          <a:ea typeface="Calibri"/>
                          <a:cs typeface="Times New Roman"/>
                        </a:rPr>
                        <a:t>Firm Level Tech Absorption</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18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AE48F996-AF4A-4F18-9F29-32D163B19ABD}" type="slidenum">
              <a:rPr lang="fr-CA" smtClean="0"/>
              <a:pPr/>
              <a:t>8</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Current explanations</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The explanation of choice arising from the CCA’s study last year is (principally) that Canadian business underfunds R&amp;D and </a:t>
            </a:r>
          </a:p>
          <a:p>
            <a:r>
              <a:rPr lang="en-CA" dirty="0" smtClean="0"/>
              <a:t>In particular</a:t>
            </a:r>
            <a:r>
              <a:rPr lang="en-CA" dirty="0" smtClean="0"/>
              <a:t>, Canadian companies  are </a:t>
            </a:r>
            <a:r>
              <a:rPr lang="en-CA" dirty="0" smtClean="0"/>
              <a:t>slow to adopt strategies that depend on innovation for success.</a:t>
            </a:r>
          </a:p>
          <a:p>
            <a:r>
              <a:rPr lang="en-CA" dirty="0" smtClean="0"/>
              <a:t>This </a:t>
            </a:r>
            <a:r>
              <a:rPr lang="en-CA" dirty="0" smtClean="0"/>
              <a:t>is not really an explanation. Rather it is a restatement of the problem. Instead, we need to examine the system with a view to identifying </a:t>
            </a:r>
            <a:r>
              <a:rPr lang="en-CA" dirty="0" smtClean="0"/>
              <a:t>&amp; analyzing </a:t>
            </a:r>
            <a:r>
              <a:rPr lang="en-CA" dirty="0" smtClean="0"/>
              <a:t>its</a:t>
            </a:r>
            <a:r>
              <a:rPr lang="en-CA" dirty="0" smtClean="0"/>
              <a:t> </a:t>
            </a:r>
            <a:r>
              <a:rPr lang="en-CA" dirty="0" smtClean="0"/>
              <a:t>endogenous barriers to </a:t>
            </a:r>
            <a:r>
              <a:rPr lang="en-CA" dirty="0" smtClean="0"/>
              <a:t>innovation (Cardwell’s law). </a:t>
            </a:r>
            <a:endParaRPr lang="en-CA" dirty="0"/>
          </a:p>
        </p:txBody>
      </p:sp>
      <p:sp>
        <p:nvSpPr>
          <p:cNvPr id="4" name="Slide Number Placeholder 3"/>
          <p:cNvSpPr>
            <a:spLocks noGrp="1"/>
          </p:cNvSpPr>
          <p:nvPr>
            <p:ph type="sldNum" sz="quarter" idx="12"/>
          </p:nvPr>
        </p:nvSpPr>
        <p:spPr/>
        <p:txBody>
          <a:bodyPr/>
          <a:lstStyle/>
          <a:p>
            <a:fld id="{AE48F996-AF4A-4F18-9F29-32D163B19ABD}" type="slidenum">
              <a:rPr lang="fr-CA" smtClean="0"/>
              <a:pPr/>
              <a:t>9</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762000" y="228600"/>
            <a:ext cx="7391400" cy="54864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AE48F996-AF4A-4F18-9F29-32D163B19ABD}" type="slidenum">
              <a:rPr lang="fr-CA" smtClean="0"/>
              <a:pPr/>
              <a:t>10</a:t>
            </a:fld>
            <a:endParaRPr lang="fr-CA"/>
          </a:p>
        </p:txBody>
      </p:sp>
      <p:sp>
        <p:nvSpPr>
          <p:cNvPr id="4" name="Footer Placeholder 3"/>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a:stretch>
            <a:fillRect/>
          </a:stretch>
        </p:blipFill>
        <p:spPr bwMode="auto">
          <a:xfrm>
            <a:off x="0" y="457200"/>
            <a:ext cx="8991600" cy="2438400"/>
          </a:xfrm>
          <a:prstGeom prst="rect">
            <a:avLst/>
          </a:prstGeom>
          <a:noFill/>
          <a:ln w="9525">
            <a:noFill/>
            <a:miter lim="800000"/>
            <a:headEnd/>
            <a:tailEnd/>
          </a:ln>
        </p:spPr>
      </p:pic>
      <p:graphicFrame>
        <p:nvGraphicFramePr>
          <p:cNvPr id="4" name="Table 3"/>
          <p:cNvGraphicFramePr>
            <a:graphicFrameLocks noGrp="1"/>
          </p:cNvGraphicFramePr>
          <p:nvPr/>
        </p:nvGraphicFramePr>
        <p:xfrm>
          <a:off x="304800" y="3200400"/>
          <a:ext cx="7086600" cy="2743202"/>
        </p:xfrm>
        <a:graphic>
          <a:graphicData uri="http://schemas.openxmlformats.org/drawingml/2006/table">
            <a:tbl>
              <a:tblPr/>
              <a:tblGrid>
                <a:gridCol w="1181100"/>
                <a:gridCol w="1181100"/>
                <a:gridCol w="1181100"/>
                <a:gridCol w="1181100"/>
                <a:gridCol w="1181100"/>
                <a:gridCol w="1181100"/>
              </a:tblGrid>
              <a:tr h="391886">
                <a:tc>
                  <a:txBody>
                    <a:bodyPr/>
                    <a:lstStyle/>
                    <a:p>
                      <a:pPr marL="0" marR="0">
                        <a:spcBef>
                          <a:spcPts val="0"/>
                        </a:spcBef>
                        <a:spcAft>
                          <a:spcPts val="1000"/>
                        </a:spcAft>
                      </a:pPr>
                      <a:r>
                        <a:rPr lang="en-CA" sz="1200" b="1" dirty="0">
                          <a:latin typeface="Times New Roman"/>
                          <a:ea typeface="Calibri"/>
                          <a:cs typeface="Times New Roman"/>
                        </a:rPr>
                        <a:t>Country</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Industry</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1999</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2000</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2001</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2002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86">
                <a:tc>
                  <a:txBody>
                    <a:bodyPr/>
                    <a:lstStyle/>
                    <a:p>
                      <a:pPr marL="0" marR="0">
                        <a:spcBef>
                          <a:spcPts val="0"/>
                        </a:spcBef>
                        <a:spcAft>
                          <a:spcPts val="1000"/>
                        </a:spcAft>
                      </a:pPr>
                      <a:r>
                        <a:rPr lang="en-CA" sz="1200" b="1" dirty="0">
                          <a:latin typeface="Times New Roman"/>
                          <a:ea typeface="Calibri"/>
                          <a:cs typeface="Times New Roman"/>
                        </a:rPr>
                        <a:t>Canada</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Hi Tech</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10.4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10.1</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11.9</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11.0</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86">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ICT</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10.9</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11.7</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16.7</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14.8</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86">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86">
                <a:tc>
                  <a:txBody>
                    <a:bodyPr/>
                    <a:lstStyle/>
                    <a:p>
                      <a:pPr marL="0" marR="0">
                        <a:spcBef>
                          <a:spcPts val="0"/>
                        </a:spcBef>
                        <a:spcAft>
                          <a:spcPts val="1000"/>
                        </a:spcAft>
                      </a:pPr>
                      <a:r>
                        <a:rPr lang="en-CA" sz="1200" b="1" dirty="0">
                          <a:latin typeface="Times New Roman"/>
                          <a:ea typeface="Calibri"/>
                          <a:cs typeface="Times New Roman"/>
                        </a:rPr>
                        <a:t>US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Hi Tech</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10.5</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10.7</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11.2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11.2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86">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ICT</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10.3</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11.1</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13.9</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12.4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86">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6385" name="Rectangle 1"/>
          <p:cNvSpPr>
            <a:spLocks noChangeArrowheads="1"/>
          </p:cNvSpPr>
          <p:nvPr/>
        </p:nvSpPr>
        <p:spPr bwMode="auto">
          <a:xfrm>
            <a:off x="152400" y="2895600"/>
            <a:ext cx="75438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R&amp;D Intensity by Industry production (% gross output valued at current prices )</a:t>
            </a: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AE48F996-AF4A-4F18-9F29-32D163B19ABD}" type="slidenum">
              <a:rPr lang="fr-CA" smtClean="0"/>
              <a:pPr/>
              <a:t>11</a:t>
            </a:fld>
            <a:endParaRPr lang="fr-CA"/>
          </a:p>
        </p:txBody>
      </p:sp>
      <p:sp>
        <p:nvSpPr>
          <p:cNvPr id="6" name="Footer Placeholder 5"/>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2800" b="1" dirty="0"/>
              <a:t>Table: National Innovation Systems: Selected Inputs and Outputs</a:t>
            </a:r>
            <a:r>
              <a:rPr lang="en-US" sz="2800" dirty="0"/>
              <a:t/>
            </a:r>
            <a:br>
              <a:rPr lang="en-US" sz="2800" dirty="0"/>
            </a:br>
            <a:endParaRPr lang="fr-CA" sz="2800" dirty="0"/>
          </a:p>
        </p:txBody>
      </p:sp>
      <p:graphicFrame>
        <p:nvGraphicFramePr>
          <p:cNvPr id="3" name="Table 2"/>
          <p:cNvGraphicFramePr>
            <a:graphicFrameLocks noGrp="1"/>
          </p:cNvGraphicFramePr>
          <p:nvPr/>
        </p:nvGraphicFramePr>
        <p:xfrm>
          <a:off x="685800" y="1981200"/>
          <a:ext cx="8001000" cy="4191000"/>
        </p:xfrm>
        <a:graphic>
          <a:graphicData uri="http://schemas.openxmlformats.org/drawingml/2006/table">
            <a:tbl>
              <a:tblPr/>
              <a:tblGrid>
                <a:gridCol w="1324733"/>
                <a:gridCol w="1323759"/>
                <a:gridCol w="1329604"/>
                <a:gridCol w="1326681"/>
                <a:gridCol w="1366619"/>
                <a:gridCol w="1329604"/>
              </a:tblGrid>
              <a:tr h="2095500">
                <a:tc>
                  <a:txBody>
                    <a:bodyPr/>
                    <a:lstStyle/>
                    <a:p>
                      <a:pPr marL="0" marR="0">
                        <a:spcBef>
                          <a:spcPts val="0"/>
                        </a:spcBef>
                        <a:spcAft>
                          <a:spcPts val="1000"/>
                        </a:spcAft>
                      </a:pPr>
                      <a:endParaRPr lang="en-CA"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CA" sz="1200" dirty="0">
                          <a:latin typeface="Times New Roman"/>
                          <a:ea typeface="Calibri"/>
                          <a:cs typeface="Times New Roman"/>
                        </a:rPr>
                        <a:t>GERD</a:t>
                      </a:r>
                      <a:endParaRPr lang="en-US" sz="1200" dirty="0">
                        <a:latin typeface="Times New Roman"/>
                        <a:ea typeface="Calibri"/>
                        <a:cs typeface="Times New Roman"/>
                      </a:endParaRPr>
                    </a:p>
                    <a:p>
                      <a:pPr marL="0" marR="0" algn="ctr">
                        <a:spcBef>
                          <a:spcPts val="0"/>
                        </a:spcBef>
                        <a:spcAft>
                          <a:spcPts val="0"/>
                        </a:spcAft>
                      </a:pPr>
                      <a:r>
                        <a:rPr lang="en-CA" sz="1200" dirty="0">
                          <a:latin typeface="Times New Roman"/>
                          <a:ea typeface="Calibri"/>
                          <a:cs typeface="Times New Roman"/>
                        </a:rPr>
                        <a:t>(% GDP)</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CA" sz="1200" dirty="0">
                          <a:latin typeface="Times New Roman"/>
                          <a:ea typeface="Calibri"/>
                          <a:cs typeface="Times New Roman"/>
                        </a:rPr>
                        <a:t>BERD</a:t>
                      </a:r>
                      <a:endParaRPr lang="en-US" sz="1200" dirty="0">
                        <a:latin typeface="Times New Roman"/>
                        <a:ea typeface="Calibri"/>
                        <a:cs typeface="Times New Roman"/>
                      </a:endParaRPr>
                    </a:p>
                    <a:p>
                      <a:pPr marL="0" marR="0" algn="ctr">
                        <a:spcBef>
                          <a:spcPts val="0"/>
                        </a:spcBef>
                        <a:spcAft>
                          <a:spcPts val="0"/>
                        </a:spcAft>
                      </a:pPr>
                      <a:r>
                        <a:rPr lang="en-CA" sz="1200" dirty="0">
                          <a:latin typeface="Times New Roman"/>
                          <a:ea typeface="Calibri"/>
                          <a:cs typeface="Times New Roman"/>
                        </a:rPr>
                        <a:t>(%GERD)</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1000"/>
                        </a:spcAft>
                      </a:pPr>
                      <a:r>
                        <a:rPr lang="en-CA" sz="1200" dirty="0">
                          <a:latin typeface="Times New Roman"/>
                          <a:ea typeface="Calibri"/>
                          <a:cs typeface="Times New Roman"/>
                        </a:rPr>
                        <a:t>Triad Patent Families (per million pop)</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1000"/>
                        </a:spcAft>
                      </a:pPr>
                      <a:r>
                        <a:rPr lang="en-CA" sz="1200" dirty="0">
                          <a:latin typeface="Times New Roman"/>
                          <a:ea typeface="Calibri"/>
                          <a:cs typeface="Times New Roman"/>
                        </a:rPr>
                        <a:t>Scientific Publications (per million pop)</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1000"/>
                        </a:spcAft>
                      </a:pPr>
                      <a:r>
                        <a:rPr lang="en-CA" sz="1200" dirty="0">
                          <a:latin typeface="Times New Roman"/>
                          <a:ea typeface="Calibri"/>
                          <a:cs typeface="Times New Roman"/>
                        </a:rPr>
                        <a:t>HRST in workforce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9100">
                <a:tc>
                  <a:txBody>
                    <a:bodyPr/>
                    <a:lstStyle/>
                    <a:p>
                      <a:pPr marL="0" marR="0">
                        <a:spcBef>
                          <a:spcPts val="0"/>
                        </a:spcBef>
                        <a:spcAft>
                          <a:spcPts val="1000"/>
                        </a:spcAft>
                      </a:pPr>
                      <a:r>
                        <a:rPr lang="en-CA" sz="1200" dirty="0">
                          <a:latin typeface="Times New Roman"/>
                          <a:ea typeface="Calibri"/>
                          <a:cs typeface="Times New Roman"/>
                        </a:rPr>
                        <a:t>Canada</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2.02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46.7</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25.4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783.2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35.6</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9100">
                <a:tc>
                  <a:txBody>
                    <a:bodyPr/>
                    <a:lstStyle/>
                    <a:p>
                      <a:pPr marL="0" marR="0">
                        <a:spcBef>
                          <a:spcPts val="0"/>
                        </a:spcBef>
                        <a:spcAft>
                          <a:spcPts val="1000"/>
                        </a:spcAft>
                      </a:pPr>
                      <a:r>
                        <a:rPr lang="en-CA" sz="1200" dirty="0">
                          <a:latin typeface="Times New Roman"/>
                          <a:ea typeface="Calibri"/>
                          <a:cs typeface="Times New Roman"/>
                        </a:rPr>
                        <a:t>US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2.74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64.9</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55.2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725.6</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32.2</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8200">
                <a:tc>
                  <a:txBody>
                    <a:bodyPr/>
                    <a:lstStyle/>
                    <a:p>
                      <a:pPr marL="0" marR="0">
                        <a:spcBef>
                          <a:spcPts val="0"/>
                        </a:spcBef>
                        <a:spcAft>
                          <a:spcPts val="1000"/>
                        </a:spcAft>
                      </a:pPr>
                      <a:r>
                        <a:rPr lang="en-CA" sz="1200" dirty="0">
                          <a:latin typeface="Times New Roman"/>
                          <a:ea typeface="Calibri"/>
                          <a:cs typeface="Times New Roman"/>
                        </a:rPr>
                        <a:t>OECD</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2.41</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62.5</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43.9</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573.2 (EU15)</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29.7</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9100">
                <a:tc>
                  <a:txBody>
                    <a:bodyPr/>
                    <a:lstStyle/>
                    <a:p>
                      <a:pPr marL="0" marR="0">
                        <a:spcBef>
                          <a:spcPts val="0"/>
                        </a:spcBef>
                        <a:spcAft>
                          <a:spcPts val="1000"/>
                        </a:spcAft>
                      </a:pPr>
                      <a:endParaRPr lang="en-CA"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CA"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CA"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CA"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CA"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endParaRPr lang="en-CA"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1752600" y="2895600"/>
            <a:ext cx="5648534" cy="646331"/>
          </a:xfrm>
          <a:prstGeom prst="rect">
            <a:avLst/>
          </a:prstGeom>
          <a:noFill/>
        </p:spPr>
        <p:txBody>
          <a:bodyPr wrap="none" rtlCol="0">
            <a:spAutoFit/>
          </a:bodyPr>
          <a:lstStyle/>
          <a:p>
            <a:r>
              <a:rPr lang="en-CA" b="1" dirty="0" smtClean="0"/>
              <a:t>Question: What accounts for Canada’s low BERD multiple</a:t>
            </a:r>
          </a:p>
          <a:p>
            <a:r>
              <a:rPr lang="en-CA" b="1" dirty="0" smtClean="0"/>
              <a:t>—or high BERD multiple in other OECD countries?  </a:t>
            </a:r>
            <a:endParaRPr lang="en-CA" b="1" dirty="0"/>
          </a:p>
        </p:txBody>
      </p:sp>
      <p:sp>
        <p:nvSpPr>
          <p:cNvPr id="5" name="Slide Number Placeholder 4"/>
          <p:cNvSpPr>
            <a:spLocks noGrp="1"/>
          </p:cNvSpPr>
          <p:nvPr>
            <p:ph type="sldNum" sz="quarter" idx="12"/>
          </p:nvPr>
        </p:nvSpPr>
        <p:spPr/>
        <p:txBody>
          <a:bodyPr/>
          <a:lstStyle/>
          <a:p>
            <a:fld id="{AE48F996-AF4A-4F18-9F29-32D163B19ABD}" type="slidenum">
              <a:rPr lang="fr-CA" smtClean="0"/>
              <a:pPr/>
              <a:t>12</a:t>
            </a:fld>
            <a:endParaRPr lang="fr-CA"/>
          </a:p>
        </p:txBody>
      </p:sp>
      <p:sp>
        <p:nvSpPr>
          <p:cNvPr id="6" name="Footer Placeholder 5"/>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800" b="1" dirty="0"/>
              <a:t>Table: Selected Recent Achievements: Canadian S&amp;T</a:t>
            </a:r>
            <a:r>
              <a:rPr lang="en-US" sz="2800" dirty="0"/>
              <a:t/>
            </a:r>
            <a:br>
              <a:rPr lang="en-US" sz="2800" dirty="0"/>
            </a:br>
            <a:endParaRPr lang="fr-CA" sz="2800" dirty="0"/>
          </a:p>
        </p:txBody>
      </p:sp>
      <p:graphicFrame>
        <p:nvGraphicFramePr>
          <p:cNvPr id="3" name="Table 2"/>
          <p:cNvGraphicFramePr>
            <a:graphicFrameLocks noGrp="1"/>
          </p:cNvGraphicFramePr>
          <p:nvPr/>
        </p:nvGraphicFramePr>
        <p:xfrm>
          <a:off x="609600" y="1905000"/>
          <a:ext cx="8077200" cy="3962400"/>
        </p:xfrm>
        <a:graphic>
          <a:graphicData uri="http://schemas.openxmlformats.org/drawingml/2006/table">
            <a:tbl>
              <a:tblPr/>
              <a:tblGrid>
                <a:gridCol w="4038600"/>
                <a:gridCol w="4038600"/>
              </a:tblGrid>
              <a:tr h="990600">
                <a:tc>
                  <a:txBody>
                    <a:bodyPr/>
                    <a:lstStyle/>
                    <a:p>
                      <a:pPr marL="0" marR="0">
                        <a:spcBef>
                          <a:spcPts val="0"/>
                        </a:spcBef>
                        <a:spcAft>
                          <a:spcPts val="1000"/>
                        </a:spcAft>
                      </a:pPr>
                      <a:r>
                        <a:rPr lang="en-CA" sz="1200" b="1" dirty="0">
                          <a:latin typeface="Times New Roman"/>
                          <a:ea typeface="Calibri"/>
                          <a:cs typeface="Times New Roman"/>
                        </a:rPr>
                        <a:t>Patents</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b="1" dirty="0">
                          <a:latin typeface="Times New Roman"/>
                          <a:ea typeface="Calibri"/>
                          <a:cs typeface="Times New Roman"/>
                        </a:rPr>
                        <a:t>Ranking in Core and Citing Papers (excluding US and Japan)</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0600">
                <a:tc>
                  <a:txBody>
                    <a:bodyPr/>
                    <a:lstStyle/>
                    <a:p>
                      <a:pPr marL="0" marR="0">
                        <a:spcBef>
                          <a:spcPts val="0"/>
                        </a:spcBef>
                        <a:spcAft>
                          <a:spcPts val="1000"/>
                        </a:spcAft>
                      </a:pPr>
                      <a:r>
                        <a:rPr lang="en-CA" sz="1200" dirty="0">
                          <a:latin typeface="Times New Roman"/>
                          <a:ea typeface="Calibri"/>
                          <a:cs typeface="Times New Roman"/>
                        </a:rPr>
                        <a:t>Matches US in RCA in ICT patents (1.03) ranking 9</a:t>
                      </a:r>
                      <a:r>
                        <a:rPr lang="en-CA" sz="1200" baseline="30000" dirty="0">
                          <a:latin typeface="Times New Roman"/>
                          <a:ea typeface="Calibri"/>
                          <a:cs typeface="Times New Roman"/>
                        </a:rPr>
                        <a:t>th</a:t>
                      </a:r>
                      <a:r>
                        <a:rPr lang="en-CA" sz="1200" dirty="0">
                          <a:latin typeface="Times New Roman"/>
                          <a:ea typeface="Calibri"/>
                          <a:cs typeface="Times New Roman"/>
                        </a:rPr>
                        <a:t> place. (Finland leads with 1.66)</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3</a:t>
                      </a:r>
                      <a:r>
                        <a:rPr lang="en-CA" sz="1200" baseline="30000" dirty="0">
                          <a:latin typeface="Times New Roman"/>
                          <a:ea typeface="Calibri"/>
                          <a:cs typeface="Times New Roman"/>
                        </a:rPr>
                        <a:t>rd</a:t>
                      </a:r>
                      <a:r>
                        <a:rPr lang="en-CA" sz="1200" dirty="0">
                          <a:latin typeface="Times New Roman"/>
                          <a:ea typeface="Calibri"/>
                          <a:cs typeface="Times New Roman"/>
                        </a:rPr>
                        <a:t> in environmental science </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0600">
                <a:tc>
                  <a:txBody>
                    <a:bodyPr/>
                    <a:lstStyle/>
                    <a:p>
                      <a:pPr marL="0" marR="0">
                        <a:spcBef>
                          <a:spcPts val="0"/>
                        </a:spcBef>
                        <a:spcAft>
                          <a:spcPts val="1000"/>
                        </a:spcAft>
                      </a:pPr>
                      <a:r>
                        <a:rPr lang="en-CA" sz="1200" dirty="0">
                          <a:latin typeface="Times New Roman"/>
                          <a:ea typeface="Calibri"/>
                          <a:cs typeface="Times New Roman"/>
                        </a:rPr>
                        <a:t>Fuel Cell Patents: Same global share as France (3.6%). Japan leads with 48.4%</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4</a:t>
                      </a:r>
                      <a:r>
                        <a:rPr lang="en-CA" sz="1200" baseline="30000" dirty="0">
                          <a:latin typeface="Times New Roman"/>
                          <a:ea typeface="Calibri"/>
                          <a:cs typeface="Times New Roman"/>
                        </a:rPr>
                        <a:t>th</a:t>
                      </a:r>
                      <a:r>
                        <a:rPr lang="en-CA" sz="1200" dirty="0">
                          <a:latin typeface="Times New Roman"/>
                          <a:ea typeface="Calibri"/>
                          <a:cs typeface="Times New Roman"/>
                        </a:rPr>
                        <a:t> in regenerative medicine</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0600">
                <a:tc>
                  <a:txBody>
                    <a:bodyPr/>
                    <a:lstStyle/>
                    <a:p>
                      <a:pPr marL="0" marR="0">
                        <a:spcBef>
                          <a:spcPts val="0"/>
                        </a:spcBef>
                        <a:spcAft>
                          <a:spcPts val="1000"/>
                        </a:spcAft>
                      </a:pPr>
                      <a:r>
                        <a:rPr lang="en-CA" sz="1200" dirty="0">
                          <a:latin typeface="Times New Roman"/>
                          <a:ea typeface="Calibri"/>
                          <a:cs typeface="Times New Roman"/>
                        </a:rPr>
                        <a:t>Triadic Patents per million population: Ranks 19</a:t>
                      </a:r>
                      <a:r>
                        <a:rPr lang="en-CA" sz="1200" baseline="30000" dirty="0">
                          <a:latin typeface="Times New Roman"/>
                          <a:ea typeface="Calibri"/>
                          <a:cs typeface="Times New Roman"/>
                        </a:rPr>
                        <a:t>th</a:t>
                      </a:r>
                      <a:r>
                        <a:rPr lang="en-CA" sz="1200" dirty="0">
                          <a:latin typeface="Times New Roman"/>
                          <a:ea typeface="Calibri"/>
                          <a:cs typeface="Times New Roman"/>
                        </a:rPr>
                        <a:t> (see table above). Japan leads with 115</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000"/>
                        </a:spcAft>
                      </a:pPr>
                      <a:r>
                        <a:rPr lang="en-CA" sz="1200" dirty="0">
                          <a:latin typeface="Times New Roman"/>
                          <a:ea typeface="Calibri"/>
                          <a:cs typeface="Times New Roman"/>
                        </a:rPr>
                        <a:t>6</a:t>
                      </a:r>
                      <a:r>
                        <a:rPr lang="en-CA" sz="1200" baseline="30000" dirty="0">
                          <a:latin typeface="Times New Roman"/>
                          <a:ea typeface="Calibri"/>
                          <a:cs typeface="Times New Roman"/>
                        </a:rPr>
                        <a:t>th</a:t>
                      </a:r>
                      <a:r>
                        <a:rPr lang="en-CA" sz="1200" dirty="0">
                          <a:latin typeface="Times New Roman"/>
                          <a:ea typeface="Calibri"/>
                          <a:cs typeface="Times New Roman"/>
                        </a:rPr>
                        <a:t> in analytical chemistry</a:t>
                      </a:r>
                      <a:endParaRPr lang="en-US" sz="12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AE48F996-AF4A-4F18-9F29-32D163B19ABD}" type="slidenum">
              <a:rPr lang="fr-CA" smtClean="0"/>
              <a:pPr/>
              <a:t>13</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CA" dirty="0" smtClean="0"/>
              <a:t>North</a:t>
            </a:r>
            <a:r>
              <a:rPr lang="fr-CA" dirty="0" smtClean="0"/>
              <a:t> American Innovation </a:t>
            </a:r>
            <a:r>
              <a:rPr lang="fr-CA" dirty="0" err="1" smtClean="0"/>
              <a:t>Geography</a:t>
            </a:r>
            <a:r>
              <a:rPr lang="fr-CA" dirty="0" smtClean="0"/>
              <a:t> (Patents/pop)</a:t>
            </a:r>
            <a:endParaRPr lang="fr-CA" dirty="0"/>
          </a:p>
        </p:txBody>
      </p:sp>
      <p:pic>
        <p:nvPicPr>
          <p:cNvPr id="3" name="Picture 2"/>
          <p:cNvPicPr/>
          <p:nvPr/>
        </p:nvPicPr>
        <p:blipFill>
          <a:blip r:embed="rId2" cstate="print"/>
          <a:srcRect/>
          <a:stretch>
            <a:fillRect/>
          </a:stretch>
        </p:blipFill>
        <p:spPr bwMode="auto">
          <a:xfrm>
            <a:off x="762001" y="1656397"/>
            <a:ext cx="6333172" cy="4668203"/>
          </a:xfrm>
          <a:prstGeom prst="rect">
            <a:avLst/>
          </a:prstGeom>
          <a:noFill/>
          <a:ln w="9525">
            <a:noFill/>
            <a:miter lim="800000"/>
            <a:headEnd/>
            <a:tailEnd/>
          </a:ln>
        </p:spPr>
      </p:pic>
      <p:pic>
        <p:nvPicPr>
          <p:cNvPr id="4" name="Picture 3"/>
          <p:cNvPicPr/>
          <p:nvPr/>
        </p:nvPicPr>
        <p:blipFill>
          <a:blip r:embed="rId3" cstate="print"/>
          <a:srcRect/>
          <a:stretch>
            <a:fillRect/>
          </a:stretch>
        </p:blipFill>
        <p:spPr bwMode="auto">
          <a:xfrm>
            <a:off x="7467600" y="1524000"/>
            <a:ext cx="1447800" cy="22098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AE48F996-AF4A-4F18-9F29-32D163B19ABD}" type="slidenum">
              <a:rPr lang="fr-CA" smtClean="0"/>
              <a:pPr/>
              <a:t>14</a:t>
            </a:fld>
            <a:endParaRPr lang="fr-CA"/>
          </a:p>
        </p:txBody>
      </p:sp>
      <p:sp>
        <p:nvSpPr>
          <p:cNvPr id="6" name="Footer Placeholder 5"/>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28600" y="228600"/>
          <a:ext cx="5562600" cy="4165600"/>
        </p:xfrm>
        <a:graphic>
          <a:graphicData uri="http://schemas.openxmlformats.org/drawingml/2006/table">
            <a:tbl>
              <a:tblPr/>
              <a:tblGrid>
                <a:gridCol w="1854200"/>
                <a:gridCol w="1854200"/>
                <a:gridCol w="1854200"/>
              </a:tblGrid>
              <a:tr h="517109">
                <a:tc>
                  <a:txBody>
                    <a:bodyPr/>
                    <a:lstStyle/>
                    <a:p>
                      <a:endParaRPr lang="en-US" sz="1100">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08080"/>
                    </a:solidFill>
                  </a:tcPr>
                </a:tc>
                <a:tc>
                  <a:txBody>
                    <a:bodyPr/>
                    <a:lstStyle/>
                    <a:p>
                      <a:pPr marL="0" marR="0" algn="ctr">
                        <a:spcBef>
                          <a:spcPts val="0"/>
                        </a:spcBef>
                        <a:spcAft>
                          <a:spcPts val="0"/>
                        </a:spcAft>
                      </a:pPr>
                      <a:r>
                        <a:rPr lang="en-CA" sz="1200" b="1">
                          <a:latin typeface="Times New Roman"/>
                          <a:ea typeface="Calibri"/>
                          <a:cs typeface="Times New Roman"/>
                        </a:rPr>
                        <a:t>1993-5 </a:t>
                      </a:r>
                      <a:endParaRPr lang="en-US" sz="1200">
                        <a:latin typeface="Times New Roman"/>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08080"/>
                    </a:solidFill>
                  </a:tcPr>
                </a:tc>
                <a:tc>
                  <a:txBody>
                    <a:bodyPr/>
                    <a:lstStyle/>
                    <a:p>
                      <a:pPr marL="0" marR="0" algn="ctr">
                        <a:spcBef>
                          <a:spcPts val="0"/>
                        </a:spcBef>
                        <a:spcAft>
                          <a:spcPts val="0"/>
                        </a:spcAft>
                      </a:pPr>
                      <a:r>
                        <a:rPr lang="en-CA" sz="1200" b="1">
                          <a:latin typeface="Times New Roman"/>
                          <a:ea typeface="Calibri"/>
                          <a:cs typeface="Times New Roman"/>
                        </a:rPr>
                        <a:t>2003-5 </a:t>
                      </a:r>
                      <a:endParaRPr lang="en-US" sz="1200">
                        <a:latin typeface="Times New Roman"/>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08080"/>
                    </a:solidFill>
                  </a:tcPr>
                </a:tc>
              </a:tr>
              <a:tr h="1048582">
                <a:tc>
                  <a:txBody>
                    <a:bodyPr/>
                    <a:lstStyle/>
                    <a:p>
                      <a:pPr marL="0" marR="0" algn="ctr">
                        <a:spcBef>
                          <a:spcPts val="0"/>
                        </a:spcBef>
                        <a:spcAft>
                          <a:spcPts val="0"/>
                        </a:spcAft>
                      </a:pPr>
                      <a:r>
                        <a:rPr lang="en-CA" sz="1200" b="1">
                          <a:latin typeface="Times New Roman"/>
                          <a:ea typeface="Calibri"/>
                          <a:cs typeface="Times New Roman"/>
                        </a:rPr>
                        <a:t>Foreign Ownership of domestic invention </a:t>
                      </a:r>
                      <a:endParaRPr lang="en-US" sz="1200">
                        <a:latin typeface="Times New Roman"/>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marR="0" algn="ctr">
                        <a:spcBef>
                          <a:spcPts val="0"/>
                        </a:spcBef>
                        <a:spcAft>
                          <a:spcPts val="0"/>
                        </a:spcAft>
                      </a:pPr>
                      <a:r>
                        <a:rPr lang="en-CA" sz="1200">
                          <a:latin typeface="Times New Roman"/>
                          <a:ea typeface="Calibri"/>
                          <a:cs typeface="Times New Roman"/>
                        </a:rPr>
                        <a:t>24.9% </a:t>
                      </a:r>
                      <a:endParaRPr lang="en-US" sz="1200">
                        <a:latin typeface="Times New Roman"/>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marR="0" algn="ctr">
                        <a:spcBef>
                          <a:spcPts val="0"/>
                        </a:spcBef>
                        <a:spcAft>
                          <a:spcPts val="0"/>
                        </a:spcAft>
                      </a:pPr>
                      <a:r>
                        <a:rPr lang="en-CA" sz="1200" dirty="0">
                          <a:latin typeface="Times New Roman"/>
                          <a:ea typeface="Calibri"/>
                          <a:cs typeface="Times New Roman"/>
                        </a:rPr>
                        <a:t>32.9% </a:t>
                      </a:r>
                      <a:endParaRPr lang="en-US" sz="1200" dirty="0">
                        <a:latin typeface="Times New Roman"/>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r>
              <a:tr h="1048582">
                <a:tc>
                  <a:txBody>
                    <a:bodyPr/>
                    <a:lstStyle/>
                    <a:p>
                      <a:endParaRPr lang="en-US" sz="1100">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endParaRPr lang="en-US" sz="1100">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endParaRPr lang="en-US" sz="1100">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1551327">
                <a:tc>
                  <a:txBody>
                    <a:bodyPr/>
                    <a:lstStyle/>
                    <a:p>
                      <a:pPr marL="0" marR="0" algn="ctr">
                        <a:spcBef>
                          <a:spcPts val="0"/>
                        </a:spcBef>
                        <a:spcAft>
                          <a:spcPts val="0"/>
                        </a:spcAft>
                      </a:pPr>
                      <a:r>
                        <a:rPr lang="en-CA" sz="1200" b="1">
                          <a:latin typeface="Times New Roman"/>
                          <a:ea typeface="Calibri"/>
                          <a:cs typeface="Times New Roman"/>
                        </a:rPr>
                        <a:t>Domestic Invention with Foreign Co-inventors </a:t>
                      </a:r>
                      <a:endParaRPr lang="en-US" sz="1200">
                        <a:latin typeface="Times New Roman"/>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marR="0" algn="ctr">
                        <a:spcBef>
                          <a:spcPts val="0"/>
                        </a:spcBef>
                        <a:spcAft>
                          <a:spcPts val="0"/>
                        </a:spcAft>
                      </a:pPr>
                      <a:r>
                        <a:rPr lang="en-CA" sz="1200">
                          <a:latin typeface="Times New Roman"/>
                          <a:ea typeface="Calibri"/>
                          <a:cs typeface="Times New Roman"/>
                        </a:rPr>
                        <a:t>19.2% </a:t>
                      </a:r>
                      <a:endParaRPr lang="en-US" sz="1200">
                        <a:latin typeface="Times New Roman"/>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marR="0" algn="ctr">
                        <a:spcBef>
                          <a:spcPts val="0"/>
                        </a:spcBef>
                        <a:spcAft>
                          <a:spcPts val="0"/>
                        </a:spcAft>
                      </a:pPr>
                      <a:r>
                        <a:rPr lang="en-CA" sz="1200" dirty="0">
                          <a:latin typeface="Times New Roman"/>
                          <a:ea typeface="Calibri"/>
                          <a:cs typeface="Times New Roman"/>
                        </a:rPr>
                        <a:t>27.2% </a:t>
                      </a:r>
                      <a:endParaRPr lang="en-US" sz="1200" dirty="0">
                        <a:latin typeface="Times New Roman"/>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r>
            </a:tbl>
          </a:graphicData>
        </a:graphic>
      </p:graphicFrame>
      <p:sp>
        <p:nvSpPr>
          <p:cNvPr id="4" name="Slide Number Placeholder 3"/>
          <p:cNvSpPr>
            <a:spLocks noGrp="1"/>
          </p:cNvSpPr>
          <p:nvPr>
            <p:ph type="sldNum" sz="quarter" idx="12"/>
          </p:nvPr>
        </p:nvSpPr>
        <p:spPr/>
        <p:txBody>
          <a:bodyPr/>
          <a:lstStyle/>
          <a:p>
            <a:fld id="{AE48F996-AF4A-4F18-9F29-32D163B19ABD}" type="slidenum">
              <a:rPr lang="fr-CA" smtClean="0"/>
              <a:pPr/>
              <a:t>15</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Government funding matters</a:t>
            </a:r>
            <a:endParaRPr lang="en-CA" dirty="0"/>
          </a:p>
        </p:txBody>
      </p:sp>
      <p:pic>
        <p:nvPicPr>
          <p:cNvPr id="35842" name="Picture 2"/>
          <p:cNvPicPr>
            <a:picLocks noChangeAspect="1" noChangeArrowheads="1"/>
          </p:cNvPicPr>
          <p:nvPr/>
        </p:nvPicPr>
        <p:blipFill>
          <a:blip r:embed="rId2" cstate="print"/>
          <a:srcRect/>
          <a:stretch>
            <a:fillRect/>
          </a:stretch>
        </p:blipFill>
        <p:spPr bwMode="auto">
          <a:xfrm>
            <a:off x="873284" y="1714720"/>
            <a:ext cx="5832315" cy="4686080"/>
          </a:xfrm>
          <a:prstGeom prst="rect">
            <a:avLst/>
          </a:prstGeom>
          <a:noFill/>
          <a:ln w="9525">
            <a:noFill/>
            <a:miter lim="800000"/>
            <a:headEnd/>
            <a:tailEnd/>
          </a:ln>
        </p:spPr>
      </p:pic>
      <p:sp>
        <p:nvSpPr>
          <p:cNvPr id="4" name="TextBox 3"/>
          <p:cNvSpPr txBox="1"/>
          <p:nvPr/>
        </p:nvSpPr>
        <p:spPr>
          <a:xfrm>
            <a:off x="2590800" y="6488668"/>
            <a:ext cx="1963807" cy="369332"/>
          </a:xfrm>
          <a:prstGeom prst="rect">
            <a:avLst/>
          </a:prstGeom>
          <a:noFill/>
        </p:spPr>
        <p:txBody>
          <a:bodyPr wrap="none" rtlCol="0">
            <a:spAutoFit/>
          </a:bodyPr>
          <a:lstStyle/>
          <a:p>
            <a:r>
              <a:rPr lang="en-CA" dirty="0" smtClean="0"/>
              <a:t>Source: CCCA 2009</a:t>
            </a:r>
            <a:endParaRPr lang="en-CA" dirty="0"/>
          </a:p>
        </p:txBody>
      </p:sp>
      <p:sp>
        <p:nvSpPr>
          <p:cNvPr id="5" name="Slide Number Placeholder 4"/>
          <p:cNvSpPr>
            <a:spLocks noGrp="1"/>
          </p:cNvSpPr>
          <p:nvPr>
            <p:ph type="sldNum" sz="quarter" idx="12"/>
          </p:nvPr>
        </p:nvSpPr>
        <p:spPr/>
        <p:txBody>
          <a:bodyPr/>
          <a:lstStyle/>
          <a:p>
            <a:fld id="{AE48F996-AF4A-4F18-9F29-32D163B19ABD}" type="slidenum">
              <a:rPr lang="fr-CA" smtClean="0"/>
              <a:pPr/>
              <a:t>16</a:t>
            </a:fld>
            <a:endParaRPr lang="fr-CA"/>
          </a:p>
        </p:txBody>
      </p:sp>
      <p:sp>
        <p:nvSpPr>
          <p:cNvPr id="6" name="Footer Placeholder 5"/>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A More Current Picture—TB Report 2010</a:t>
            </a:r>
            <a:endParaRPr lang="en-CA" dirty="0"/>
          </a:p>
        </p:txBody>
      </p:sp>
      <p:pic>
        <p:nvPicPr>
          <p:cNvPr id="36866" name="Picture 2"/>
          <p:cNvPicPr>
            <a:picLocks noChangeAspect="1" noChangeArrowheads="1"/>
          </p:cNvPicPr>
          <p:nvPr/>
        </p:nvPicPr>
        <p:blipFill>
          <a:blip r:embed="rId2" cstate="print"/>
          <a:srcRect/>
          <a:stretch>
            <a:fillRect/>
          </a:stretch>
        </p:blipFill>
        <p:spPr bwMode="auto">
          <a:xfrm>
            <a:off x="1066800" y="1447800"/>
            <a:ext cx="6962775" cy="1362075"/>
          </a:xfrm>
          <a:prstGeom prst="rect">
            <a:avLst/>
          </a:prstGeom>
          <a:noFill/>
          <a:ln w="9525">
            <a:noFill/>
            <a:miter lim="800000"/>
            <a:headEnd/>
            <a:tailEnd/>
          </a:ln>
        </p:spPr>
      </p:pic>
      <p:pic>
        <p:nvPicPr>
          <p:cNvPr id="36867" name="Picture 3"/>
          <p:cNvPicPr>
            <a:picLocks noChangeAspect="1" noChangeArrowheads="1"/>
          </p:cNvPicPr>
          <p:nvPr/>
        </p:nvPicPr>
        <p:blipFill>
          <a:blip r:embed="rId3" cstate="print"/>
          <a:srcRect/>
          <a:stretch>
            <a:fillRect/>
          </a:stretch>
        </p:blipFill>
        <p:spPr bwMode="auto">
          <a:xfrm>
            <a:off x="1066800" y="2743200"/>
            <a:ext cx="6915150" cy="34861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AE48F996-AF4A-4F18-9F29-32D163B19ABD}" type="slidenum">
              <a:rPr lang="fr-CA" smtClean="0"/>
              <a:pPr/>
              <a:t>17</a:t>
            </a:fld>
            <a:endParaRPr lang="fr-CA"/>
          </a:p>
        </p:txBody>
      </p:sp>
      <p:sp>
        <p:nvSpPr>
          <p:cNvPr id="6" name="Footer Placeholder 5"/>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b="1" dirty="0" smtClean="0"/>
              <a:t>Canadian firms  rely on US for innovation support</a:t>
            </a:r>
            <a:endParaRPr lang="en-CA" sz="3600" b="1" dirty="0"/>
          </a:p>
        </p:txBody>
      </p:sp>
      <p:sp>
        <p:nvSpPr>
          <p:cNvPr id="3" name="Content Placeholder 2"/>
          <p:cNvSpPr>
            <a:spLocks noGrp="1"/>
          </p:cNvSpPr>
          <p:nvPr>
            <p:ph idx="1"/>
          </p:nvPr>
        </p:nvSpPr>
        <p:spPr/>
        <p:txBody>
          <a:bodyPr>
            <a:normAutofit fontScale="85000" lnSpcReduction="10000"/>
          </a:bodyPr>
          <a:lstStyle/>
          <a:p>
            <a:pPr lvl="0"/>
            <a:r>
              <a:rPr lang="en-CA" sz="2200" b="1" dirty="0"/>
              <a:t>Foreign Ownership </a:t>
            </a:r>
            <a:r>
              <a:rPr lang="en-CA" sz="2200" b="1" dirty="0" smtClean="0"/>
              <a:t>provides </a:t>
            </a:r>
            <a:r>
              <a:rPr lang="en-CA" sz="2200" b="1" dirty="0"/>
              <a:t>convenient access to new technologies developed outside Canada and involves the technology community heavily in local adaptation of that technology to Canadian needs.</a:t>
            </a:r>
            <a:endParaRPr lang="en-US" sz="2200" dirty="0"/>
          </a:p>
          <a:p>
            <a:pPr lvl="1"/>
            <a:r>
              <a:rPr lang="en-CA" sz="2000" dirty="0"/>
              <a:t>Statistics Canada puts US affiliate spending on R&amp;D in Canada at 22% of Canadian BERD, noting US controlled firms received 37% of their R&amp;D funding from outside Canada. US foreign affiliates do approximately twice the amount of R&amp;D performed by other MNEs in Canada.(Statistics Canada 2009 Industrial R&amp;D Intentions 2008, p.6 and table 5-4). </a:t>
            </a:r>
            <a:endParaRPr lang="en-CA" sz="2000" dirty="0" smtClean="0"/>
          </a:p>
          <a:p>
            <a:pPr lvl="0"/>
            <a:r>
              <a:rPr lang="en-CA" sz="2400" b="1" dirty="0"/>
              <a:t>Canadian innovators overwhelmingly cooperate with US firms ahead of any other partner choice. </a:t>
            </a:r>
            <a:endParaRPr lang="en-US" sz="2400" dirty="0"/>
          </a:p>
          <a:p>
            <a:pPr lvl="1"/>
            <a:r>
              <a:rPr lang="en-CA" sz="2000" dirty="0"/>
              <a:t>The most recent Statistics Canada survey of innovative manufacturers in Canada shows that four times as many Canadian innovative manufacturing firms collaborate with plants in the US than with Canadian government labs, three times more than with Canadian colleges and technical institutes, twice as many as with Canadian universities. Two thirds of innovative manufacturing firms in Canada (65%) licence products from the US v. 5 per cent or less from government labs or universities (</a:t>
            </a:r>
            <a:r>
              <a:rPr lang="en-CA" sz="2000" dirty="0" err="1"/>
              <a:t>Uhrbach</a:t>
            </a:r>
            <a:r>
              <a:rPr lang="en-CA" sz="2000" dirty="0"/>
              <a:t> 2009).</a:t>
            </a:r>
            <a:endParaRPr lang="en-US" sz="2000" dirty="0"/>
          </a:p>
          <a:p>
            <a:pPr lvl="1"/>
            <a:endParaRPr lang="en-US" sz="2000" dirty="0"/>
          </a:p>
          <a:p>
            <a:pPr>
              <a:buNone/>
            </a:pPr>
            <a:endParaRPr lang="fr-CA" dirty="0"/>
          </a:p>
        </p:txBody>
      </p:sp>
      <p:sp>
        <p:nvSpPr>
          <p:cNvPr id="4" name="Slide Number Placeholder 3"/>
          <p:cNvSpPr>
            <a:spLocks noGrp="1"/>
          </p:cNvSpPr>
          <p:nvPr>
            <p:ph type="sldNum" sz="quarter" idx="12"/>
          </p:nvPr>
        </p:nvSpPr>
        <p:spPr/>
        <p:txBody>
          <a:bodyPr/>
          <a:lstStyle/>
          <a:p>
            <a:fld id="{AE48F996-AF4A-4F18-9F29-32D163B19ABD}" type="slidenum">
              <a:rPr lang="fr-CA" smtClean="0"/>
              <a:pPr/>
              <a:t>18</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ChangeArrowheads="1"/>
          </p:cNvSpPr>
          <p:nvPr/>
        </p:nvSpPr>
        <p:spPr bwMode="auto">
          <a:xfrm>
            <a:off x="0" y="457200"/>
            <a:ext cx="8753476" cy="5562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CA"/>
          </a:p>
        </p:txBody>
      </p:sp>
      <p:sp>
        <p:nvSpPr>
          <p:cNvPr id="24581" name="Text Box 5"/>
          <p:cNvSpPr txBox="1">
            <a:spLocks noChangeArrowheads="1"/>
          </p:cNvSpPr>
          <p:nvPr/>
        </p:nvSpPr>
        <p:spPr bwMode="auto">
          <a:xfrm>
            <a:off x="228600" y="914400"/>
            <a:ext cx="2538413" cy="193516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Calibri" pitchFamily="34" charset="0"/>
                <a:cs typeface="Arial" pitchFamily="34" charset="0"/>
              </a:rPr>
              <a:t>Global Demand</a:t>
            </a:r>
            <a:r>
              <a:rPr kumimoji="0" lang="en-US" sz="1000" b="0" i="0" u="none" strike="noStrike" cap="none" normalizeH="0" baseline="0" smtClean="0">
                <a:ln>
                  <a:noFill/>
                </a:ln>
                <a:solidFill>
                  <a:schemeClr val="tx1"/>
                </a:solidFill>
                <a:effectLst/>
                <a:latin typeface="Calibri" pitchFamily="34" charset="0"/>
                <a:cs typeface="Arial" pitchFamily="34" charset="0"/>
              </a:rPr>
              <a:t> :  US absorbs 66% of  Canadian advanced tech products. In 2006, Canada was the top US supplier of weapons, second in aerospace and third in computer software. Canada is  the 2</a:t>
            </a:r>
            <a:r>
              <a:rPr kumimoji="0" lang="en-US" sz="1000" b="0" i="0" u="none" strike="noStrike" cap="none" normalizeH="0" baseline="30000" smtClean="0">
                <a:ln>
                  <a:noFill/>
                </a:ln>
                <a:solidFill>
                  <a:schemeClr val="tx1"/>
                </a:solidFill>
                <a:effectLst/>
                <a:latin typeface="Calibri" pitchFamily="34" charset="0"/>
                <a:cs typeface="Arial" pitchFamily="34" charset="0"/>
              </a:rPr>
              <a:t>nd</a:t>
            </a:r>
            <a:r>
              <a:rPr kumimoji="0" lang="en-US" sz="1000" b="0" i="0" u="none" strike="noStrike" cap="none" normalizeH="0" baseline="0" smtClean="0">
                <a:ln>
                  <a:noFill/>
                </a:ln>
                <a:solidFill>
                  <a:schemeClr val="tx1"/>
                </a:solidFill>
                <a:effectLst/>
                <a:latin typeface="Calibri" pitchFamily="34" charset="0"/>
                <a:cs typeface="Arial" pitchFamily="34" charset="0"/>
              </a:rPr>
              <a:t> largest destination for US high tech products after China, the largest for software and 3</a:t>
            </a:r>
            <a:r>
              <a:rPr kumimoji="0" lang="en-US" sz="1000" b="0" i="0" u="none" strike="noStrike" cap="none" normalizeH="0" baseline="30000" smtClean="0">
                <a:ln>
                  <a:noFill/>
                </a:ln>
                <a:solidFill>
                  <a:schemeClr val="tx1"/>
                </a:solidFill>
                <a:effectLst/>
                <a:latin typeface="Calibri" pitchFamily="34" charset="0"/>
                <a:cs typeface="Arial" pitchFamily="34" charset="0"/>
              </a:rPr>
              <a:t>rd</a:t>
            </a:r>
            <a:r>
              <a:rPr kumimoji="0" lang="en-US" sz="1000" b="0" i="0" u="none" strike="noStrike" cap="none" normalizeH="0" baseline="0" smtClean="0">
                <a:ln>
                  <a:noFill/>
                </a:ln>
                <a:solidFill>
                  <a:schemeClr val="tx1"/>
                </a:solidFill>
                <a:effectLst/>
                <a:latin typeface="Calibri" pitchFamily="34" charset="0"/>
                <a:cs typeface="Arial" pitchFamily="34" charset="0"/>
              </a:rPr>
              <a:t> largest for life sciences. (US National Science Board, science &amp; Engineering Indicators 2008, OECD Stan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582" name="Text Box 6"/>
          <p:cNvSpPr txBox="1">
            <a:spLocks noChangeArrowheads="1"/>
          </p:cNvSpPr>
          <p:nvPr/>
        </p:nvSpPr>
        <p:spPr bwMode="auto">
          <a:xfrm>
            <a:off x="3048000" y="990600"/>
            <a:ext cx="3155950" cy="1924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Calibri" pitchFamily="34" charset="0"/>
                <a:cs typeface="Arial" pitchFamily="34" charset="0"/>
              </a:rPr>
              <a:t>Policy Framework</a:t>
            </a:r>
            <a:r>
              <a:rPr kumimoji="0" lang="en-US" sz="1000" b="0" i="0" u="none" strike="noStrike" cap="none" normalizeH="0" baseline="0" dirty="0" smtClean="0">
                <a:ln>
                  <a:noFill/>
                </a:ln>
                <a:solidFill>
                  <a:schemeClr val="tx1"/>
                </a:solidFill>
                <a:effectLst/>
                <a:latin typeface="Calibri" pitchFamily="34" charset="0"/>
                <a:cs typeface="Arial" pitchFamily="34" charset="0"/>
              </a:rPr>
              <a:t>: (OECD STI Scoreboard 2009)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GERD (%GDP 2007)</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Canada     1.9 </a:t>
            </a:r>
            <a:endParaRPr kumimoji="0" lang="en-US"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US            2.7</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OECD av. 2.3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BERD  (%Industry value added 2007)</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Canada      1.3%  </a:t>
            </a:r>
            <a:endParaRPr kumimoji="0" lang="en-US"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US BERD 3.1%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OECD av.  2.4%</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83" name="Text Box 7"/>
          <p:cNvSpPr txBox="1">
            <a:spLocks noChangeArrowheads="1"/>
          </p:cNvSpPr>
          <p:nvPr/>
        </p:nvSpPr>
        <p:spPr bwMode="auto">
          <a:xfrm>
            <a:off x="228600" y="3124200"/>
            <a:ext cx="1633538" cy="2676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Calibri" pitchFamily="34" charset="0"/>
                <a:cs typeface="Arial" pitchFamily="34" charset="0"/>
              </a:rPr>
              <a:t>Company system</a:t>
            </a:r>
            <a:r>
              <a:rPr kumimoji="0" lang="en-US" sz="1000" b="0" i="0" u="none" strike="noStrike" cap="none" normalizeH="0" baseline="0" smtClean="0">
                <a:ln>
                  <a:noFill/>
                </a:ln>
                <a:solidFill>
                  <a:schemeClr val="tx1"/>
                </a:solidFill>
                <a:effectLst/>
                <a:latin typeface="Calibri" pitchFamily="34" charset="0"/>
                <a:cs typeface="Arial" pitchFamily="34" charset="0"/>
              </a:rPr>
              <a:t>: US Firms perform 22 % of industrial research in Canada  R&amp;D, mostly local adaption. (Stat Can)</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Calibri" pitchFamily="34" charset="0"/>
                <a:cs typeface="Arial" pitchFamily="34" charset="0"/>
              </a:rPr>
              <a:t>Crossover patenting the norm</a:t>
            </a:r>
            <a:r>
              <a:rPr kumimoji="0" lang="en-US" sz="1000" b="0" i="0" u="none" strike="noStrike" cap="none" normalizeH="0" baseline="0" smtClean="0">
                <a:ln>
                  <a:noFill/>
                </a:ln>
                <a:solidFill>
                  <a:schemeClr val="tx1"/>
                </a:solidFill>
                <a:effectLst/>
                <a:latin typeface="Calibri" pitchFamily="34" charset="0"/>
                <a:cs typeface="Arial" pitchFamily="34" charset="0"/>
              </a:rPr>
              <a:t>: Canadians patent 3 times as much in the US as in Canada, the US patents in Canada about 3 times more than Canadians. Eight  of top 10 patenting  companies  in Canada are US companies. (USPTO, CIPO)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584" name="Text Box 8"/>
          <p:cNvSpPr txBox="1">
            <a:spLocks noChangeArrowheads="1"/>
          </p:cNvSpPr>
          <p:nvPr/>
        </p:nvSpPr>
        <p:spPr bwMode="auto">
          <a:xfrm>
            <a:off x="2667000" y="3276600"/>
            <a:ext cx="1163637" cy="135096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Calibri" pitchFamily="34" charset="0"/>
                <a:cs typeface="Arial" pitchFamily="34" charset="0"/>
              </a:rPr>
              <a:t>Intermediaries:</a:t>
            </a:r>
            <a:r>
              <a:rPr kumimoji="0" lang="en-US" sz="1000" b="0" i="0" u="none" strike="noStrike" cap="none" normalizeH="0" baseline="0" smtClean="0">
                <a:ln>
                  <a:noFill/>
                </a:ln>
                <a:solidFill>
                  <a:schemeClr val="tx1"/>
                </a:solidFill>
                <a:effectLst/>
                <a:latin typeface="Calibri" pitchFamily="34" charset="0"/>
                <a:cs typeface="Arial" pitchFamily="34" charset="0"/>
              </a:rPr>
              <a:t> Two-thirds of Canadian hi tech  firms would rather partner with US firms than with university  or govt labs. (Stat Can)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585" name="Text Box 9"/>
          <p:cNvSpPr txBox="1">
            <a:spLocks noChangeArrowheads="1"/>
          </p:cNvSpPr>
          <p:nvPr/>
        </p:nvSpPr>
        <p:spPr bwMode="auto">
          <a:xfrm>
            <a:off x="4343400" y="3276600"/>
            <a:ext cx="1057275" cy="18002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smtClean="0">
                <a:ln>
                  <a:noFill/>
                </a:ln>
                <a:solidFill>
                  <a:schemeClr val="tx1"/>
                </a:solidFill>
                <a:effectLst/>
                <a:latin typeface="Calibri" pitchFamily="34" charset="0"/>
                <a:cs typeface="Arial" pitchFamily="34" charset="0"/>
              </a:rPr>
              <a:t>IP Regime</a:t>
            </a:r>
            <a:r>
              <a:rPr kumimoji="0" lang="en-US" sz="1000" b="0" i="0" u="none" strike="noStrike" cap="none" normalizeH="0" baseline="0" smtClean="0">
                <a:ln>
                  <a:noFill/>
                </a:ln>
                <a:solidFill>
                  <a:schemeClr val="tx1"/>
                </a:solidFill>
                <a:effectLst/>
                <a:latin typeface="Calibri" pitchFamily="34" charset="0"/>
                <a:cs typeface="Arial" pitchFamily="34" charset="0"/>
              </a:rPr>
              <a:t>: Publicly funded research hard to transfer to private sector.  </a:t>
            </a:r>
            <a:endParaRPr kumimoji="0" lang="en-US" sz="1000" b="0" i="0" u="none" strike="noStrike" cap="none" normalizeH="0" baseline="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Arial" pitchFamily="34" charset="0"/>
              </a:rPr>
              <a:t>Law and practice clearer in the US (Since Baye-Dole)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586" name="Text Box 10"/>
          <p:cNvSpPr txBox="1">
            <a:spLocks noChangeArrowheads="1"/>
          </p:cNvSpPr>
          <p:nvPr/>
        </p:nvSpPr>
        <p:spPr bwMode="auto">
          <a:xfrm>
            <a:off x="5943600" y="3124200"/>
            <a:ext cx="1793875" cy="18002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Arial" pitchFamily="34" charset="0"/>
              </a:rPr>
              <a:t>Canadian Policy favours SMEs and growing industrial R&amp;D at universities. US environment offers faster track to efficient company size.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Arial" pitchFamily="34" charset="0"/>
              </a:rPr>
              <a:t>Canadian academics coauthor with US (43% of Canadian S&amp;E article output). US NIH a major funder of Canadian  science, CIAR Funds US leading researchers.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587" name="Text Box 11"/>
          <p:cNvSpPr txBox="1">
            <a:spLocks noChangeArrowheads="1"/>
          </p:cNvSpPr>
          <p:nvPr/>
        </p:nvSpPr>
        <p:spPr bwMode="auto">
          <a:xfrm>
            <a:off x="2590800" y="5334000"/>
            <a:ext cx="4629150" cy="24622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Arial" pitchFamily="34" charset="0"/>
              </a:rPr>
              <a:t>Largest single source of retail investment in Canada is </a:t>
            </a:r>
            <a:r>
              <a:rPr lang="en-US" sz="1000" dirty="0" smtClean="0">
                <a:latin typeface="Calibri" pitchFamily="34" charset="0"/>
                <a:cs typeface="Arial" pitchFamily="34" charset="0"/>
              </a:rPr>
              <a:t>the US</a:t>
            </a:r>
            <a:r>
              <a:rPr kumimoji="0" lang="en-US" sz="1000" b="0" i="0" u="none" strike="noStrike" cap="none" normalizeH="0" baseline="0" dirty="0" smtClean="0">
                <a:ln>
                  <a:noFill/>
                </a:ln>
                <a:solidFill>
                  <a:schemeClr val="tx1"/>
                </a:solidFill>
                <a:effectLst/>
                <a:latin typeface="Calibri"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itle 11"/>
          <p:cNvSpPr>
            <a:spLocks noGrp="1"/>
          </p:cNvSpPr>
          <p:nvPr>
            <p:ph type="title"/>
          </p:nvPr>
        </p:nvSpPr>
        <p:spPr>
          <a:xfrm>
            <a:off x="457200" y="0"/>
            <a:ext cx="8229600" cy="609600"/>
          </a:xfrm>
        </p:spPr>
        <p:txBody>
          <a:bodyPr>
            <a:normAutofit fontScale="90000"/>
          </a:bodyPr>
          <a:lstStyle/>
          <a:p>
            <a:r>
              <a:rPr lang="en-CA" sz="2800" b="1" dirty="0"/>
              <a:t>Figure : The US in Canada’s Innovation System</a:t>
            </a:r>
            <a:r>
              <a:rPr lang="en-US" sz="2800" dirty="0"/>
              <a:t/>
            </a:r>
            <a:br>
              <a:rPr lang="en-US" sz="2800" dirty="0"/>
            </a:br>
            <a:endParaRPr lang="fr-CA" sz="2800" dirty="0"/>
          </a:p>
        </p:txBody>
      </p:sp>
      <p:sp>
        <p:nvSpPr>
          <p:cNvPr id="11" name="Slide Number Placeholder 10"/>
          <p:cNvSpPr>
            <a:spLocks noGrp="1"/>
          </p:cNvSpPr>
          <p:nvPr>
            <p:ph type="sldNum" sz="quarter" idx="12"/>
          </p:nvPr>
        </p:nvSpPr>
        <p:spPr/>
        <p:txBody>
          <a:bodyPr/>
          <a:lstStyle/>
          <a:p>
            <a:fld id="{AE48F996-AF4A-4F18-9F29-32D163B19ABD}" type="slidenum">
              <a:rPr lang="fr-CA" smtClean="0"/>
              <a:pPr/>
              <a:t>19</a:t>
            </a:fld>
            <a:endParaRPr lang="fr-CA"/>
          </a:p>
        </p:txBody>
      </p:sp>
      <p:sp>
        <p:nvSpPr>
          <p:cNvPr id="13" name="Footer Placeholder 12"/>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2800" b="1" dirty="0"/>
              <a:t>Real Output per hour Worked-Business sector</a:t>
            </a:r>
            <a:r>
              <a:rPr lang="en-US" sz="2800" dirty="0"/>
              <a:t/>
            </a:r>
            <a:br>
              <a:rPr lang="en-US" sz="2800" dirty="0"/>
            </a:br>
            <a:r>
              <a:rPr lang="en-CA" sz="2800" b="1" dirty="0"/>
              <a:t>Canada as a percentage of US Level 1947-2007</a:t>
            </a:r>
            <a:r>
              <a:rPr lang="en-US" sz="2800" dirty="0"/>
              <a:t/>
            </a:r>
            <a:br>
              <a:rPr lang="en-US" sz="2800" dirty="0"/>
            </a:br>
            <a:endParaRPr lang="fr-CA" sz="2800" dirty="0"/>
          </a:p>
        </p:txBody>
      </p:sp>
      <p:pic>
        <p:nvPicPr>
          <p:cNvPr id="3" name="Picture 2"/>
          <p:cNvPicPr/>
          <p:nvPr/>
        </p:nvPicPr>
        <p:blipFill>
          <a:blip r:embed="rId2" cstate="print"/>
          <a:srcRect/>
          <a:stretch>
            <a:fillRect/>
          </a:stretch>
        </p:blipFill>
        <p:spPr bwMode="auto">
          <a:xfrm>
            <a:off x="1143000" y="1828800"/>
            <a:ext cx="7162800" cy="36576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E48F996-AF4A-4F18-9F29-32D163B19ABD}" type="slidenum">
              <a:rPr lang="fr-CA" smtClean="0"/>
              <a:pPr/>
              <a:t>20</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srcRect/>
          <a:stretch>
            <a:fillRect/>
          </a:stretch>
        </p:blipFill>
        <p:spPr bwMode="auto">
          <a:xfrm>
            <a:off x="1514475" y="709613"/>
            <a:ext cx="6115050" cy="543877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AE48F996-AF4A-4F18-9F29-32D163B19ABD}" type="slidenum">
              <a:rPr lang="fr-CA" smtClean="0"/>
              <a:pPr/>
              <a:t>21</a:t>
            </a:fld>
            <a:endParaRPr lang="fr-CA"/>
          </a:p>
        </p:txBody>
      </p:sp>
      <p:sp>
        <p:nvSpPr>
          <p:cNvPr id="4" name="Footer Placeholder 3"/>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Endogenous Sources of Innovation Stagnation in Canada</a:t>
            </a:r>
            <a:endParaRPr lang="en-CA" dirty="0"/>
          </a:p>
        </p:txBody>
      </p:sp>
      <p:sp>
        <p:nvSpPr>
          <p:cNvPr id="3" name="Content Placeholder 2"/>
          <p:cNvSpPr>
            <a:spLocks noGrp="1"/>
          </p:cNvSpPr>
          <p:nvPr>
            <p:ph idx="1"/>
          </p:nvPr>
        </p:nvSpPr>
        <p:spPr/>
        <p:txBody>
          <a:bodyPr>
            <a:normAutofit fontScale="92500" lnSpcReduction="20000"/>
          </a:bodyPr>
          <a:lstStyle/>
          <a:p>
            <a:r>
              <a:rPr lang="en-CA" dirty="0" err="1" smtClean="0"/>
              <a:t>R</a:t>
            </a:r>
            <a:r>
              <a:rPr lang="en-CA" dirty="0" err="1" smtClean="0"/>
              <a:t>ybczynski’s</a:t>
            </a:r>
            <a:r>
              <a:rPr lang="en-CA" dirty="0" smtClean="0"/>
              <a:t> </a:t>
            </a:r>
            <a:r>
              <a:rPr lang="en-CA" dirty="0" smtClean="0"/>
              <a:t>law and the natural resource boom (expanding sector approaching a cyclical top)= sets the relative value scale of investment capital.</a:t>
            </a:r>
          </a:p>
          <a:p>
            <a:r>
              <a:rPr lang="en-CA" dirty="0" smtClean="0"/>
              <a:t>“Market </a:t>
            </a:r>
            <a:r>
              <a:rPr lang="en-CA" dirty="0" smtClean="0"/>
              <a:t>for </a:t>
            </a:r>
            <a:r>
              <a:rPr lang="en-CA" dirty="0" smtClean="0"/>
              <a:t>Lemons” </a:t>
            </a:r>
            <a:r>
              <a:rPr lang="en-CA" dirty="0" smtClean="0"/>
              <a:t>structure of technology valuation in Canada.</a:t>
            </a:r>
          </a:p>
          <a:p>
            <a:r>
              <a:rPr lang="en-CA" dirty="0" smtClean="0"/>
              <a:t>More </a:t>
            </a:r>
            <a:r>
              <a:rPr lang="en-CA" dirty="0" smtClean="0"/>
              <a:t>favourable </a:t>
            </a:r>
            <a:r>
              <a:rPr lang="en-CA" dirty="0" smtClean="0"/>
              <a:t>risk-reward profile in the US—less </a:t>
            </a:r>
            <a:r>
              <a:rPr lang="en-CA" dirty="0" smtClean="0"/>
              <a:t>unfavourable </a:t>
            </a:r>
            <a:r>
              <a:rPr lang="en-CA" dirty="0" smtClean="0"/>
              <a:t>to innovation than Canada if only because of the larger population of innovators and supporters -- : moving to the US lowers the risk discount rate on Canadian tech (seen for example, in increased VC deal size).</a:t>
            </a:r>
          </a:p>
          <a:p>
            <a:endParaRPr lang="en-CA" dirty="0" smtClean="0"/>
          </a:p>
        </p:txBody>
      </p:sp>
      <p:sp>
        <p:nvSpPr>
          <p:cNvPr id="4" name="Slide Number Placeholder 3"/>
          <p:cNvSpPr>
            <a:spLocks noGrp="1"/>
          </p:cNvSpPr>
          <p:nvPr>
            <p:ph type="sldNum" sz="quarter" idx="12"/>
          </p:nvPr>
        </p:nvSpPr>
        <p:spPr/>
        <p:txBody>
          <a:bodyPr/>
          <a:lstStyle/>
          <a:p>
            <a:fld id="{AE48F996-AF4A-4F18-9F29-32D163B19ABD}" type="slidenum">
              <a:rPr lang="fr-CA" smtClean="0"/>
              <a:pPr/>
              <a:t>22</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Other endogenous barriers</a:t>
            </a:r>
            <a:endParaRPr lang="en-CA" dirty="0"/>
          </a:p>
        </p:txBody>
      </p:sp>
      <p:sp>
        <p:nvSpPr>
          <p:cNvPr id="3" name="Content Placeholder 2"/>
          <p:cNvSpPr>
            <a:spLocks noGrp="1"/>
          </p:cNvSpPr>
          <p:nvPr>
            <p:ph idx="1"/>
          </p:nvPr>
        </p:nvSpPr>
        <p:spPr>
          <a:xfrm>
            <a:off x="457200" y="1447800"/>
            <a:ext cx="8229600" cy="4525963"/>
          </a:xfrm>
        </p:spPr>
        <p:txBody>
          <a:bodyPr>
            <a:normAutofit fontScale="92500" lnSpcReduction="20000"/>
          </a:bodyPr>
          <a:lstStyle/>
          <a:p>
            <a:r>
              <a:rPr lang="en-CA" dirty="0" smtClean="0"/>
              <a:t>Stagnation in the health care system blocks significant change, such as move to patient centred services based on technology-intensive care in smaller clinics and doctors offices.</a:t>
            </a:r>
          </a:p>
          <a:p>
            <a:r>
              <a:rPr lang="en-CA" dirty="0" smtClean="0"/>
              <a:t>Stagnation in Canada’s national security configuration, which is only just now beginning to open up but is way behind on tech intensity, interoperability, etc. </a:t>
            </a:r>
          </a:p>
          <a:p>
            <a:r>
              <a:rPr lang="en-CA" dirty="0" smtClean="0"/>
              <a:t>Technical Stagnation in other major  systems (such as telecom, infrastructure, electrical grid, mining, forestry...) </a:t>
            </a:r>
            <a:endParaRPr lang="en-CA" dirty="0"/>
          </a:p>
        </p:txBody>
      </p:sp>
      <p:sp>
        <p:nvSpPr>
          <p:cNvPr id="4" name="Slide Number Placeholder 3"/>
          <p:cNvSpPr>
            <a:spLocks noGrp="1"/>
          </p:cNvSpPr>
          <p:nvPr>
            <p:ph type="sldNum" sz="quarter" idx="12"/>
          </p:nvPr>
        </p:nvSpPr>
        <p:spPr/>
        <p:txBody>
          <a:bodyPr/>
          <a:lstStyle/>
          <a:p>
            <a:fld id="{AE48F996-AF4A-4F18-9F29-32D163B19ABD}" type="slidenum">
              <a:rPr lang="fr-CA" smtClean="0"/>
              <a:pPr/>
              <a:t>23</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These </a:t>
            </a:r>
            <a:r>
              <a:rPr lang="en-CA" dirty="0" smtClean="0"/>
              <a:t>barriers have models</a:t>
            </a:r>
            <a:endParaRPr lang="en-CA" dirty="0"/>
          </a:p>
        </p:txBody>
      </p:sp>
      <p:sp>
        <p:nvSpPr>
          <p:cNvPr id="3" name="Content Placeholder 2"/>
          <p:cNvSpPr>
            <a:spLocks noGrp="1"/>
          </p:cNvSpPr>
          <p:nvPr>
            <p:ph idx="1"/>
          </p:nvPr>
        </p:nvSpPr>
        <p:spPr>
          <a:xfrm>
            <a:off x="457200" y="1295400"/>
            <a:ext cx="8229600" cy="5257800"/>
          </a:xfrm>
        </p:spPr>
        <p:txBody>
          <a:bodyPr>
            <a:normAutofit fontScale="47500" lnSpcReduction="20000"/>
          </a:bodyPr>
          <a:lstStyle/>
          <a:p>
            <a:r>
              <a:rPr lang="en-CA" sz="4200" dirty="0" err="1" smtClean="0"/>
              <a:t>Mancur</a:t>
            </a:r>
            <a:r>
              <a:rPr lang="en-CA" sz="4200" dirty="0" smtClean="0"/>
              <a:t> Olsen’s model of pressure group gridlock—most evident in health care;</a:t>
            </a:r>
          </a:p>
          <a:p>
            <a:r>
              <a:rPr lang="en-CA" sz="4200" dirty="0" err="1" smtClean="0"/>
              <a:t>Stackleburg</a:t>
            </a:r>
            <a:r>
              <a:rPr lang="en-CA" sz="4200" dirty="0" smtClean="0"/>
              <a:t> competition in large industry sectors (civil aviation, media, telecom, financial services...) </a:t>
            </a:r>
            <a:r>
              <a:rPr lang="en-CA" sz="4200" dirty="0" smtClean="0"/>
              <a:t> that might otherwise buy and deploy more technology.</a:t>
            </a:r>
            <a:endParaRPr lang="en-CA" sz="4200" dirty="0" smtClean="0"/>
          </a:p>
          <a:p>
            <a:r>
              <a:rPr lang="en-CA" sz="4200" dirty="0" smtClean="0"/>
              <a:t>The Martingale properties of innovation, which by definition converge to a stable expected value limit reflecting the composition of the innovating population—and alternative uses of resources. </a:t>
            </a:r>
            <a:r>
              <a:rPr lang="en-CA" sz="4200" dirty="0" smtClean="0"/>
              <a:t> (Assured high returns to non-innovators)</a:t>
            </a:r>
            <a:endParaRPr lang="en-CA" sz="4200" dirty="0" smtClean="0"/>
          </a:p>
          <a:p>
            <a:r>
              <a:rPr lang="en-CA" sz="4200" dirty="0" smtClean="0"/>
              <a:t>Ease of translation with the US as </a:t>
            </a:r>
            <a:r>
              <a:rPr lang="en-CA" sz="4200" dirty="0" smtClean="0"/>
              <a:t>alternative</a:t>
            </a:r>
            <a:r>
              <a:rPr lang="en-CA" sz="4200" dirty="0" smtClean="0"/>
              <a:t> </a:t>
            </a:r>
            <a:r>
              <a:rPr lang="en-CA" sz="4200" dirty="0" smtClean="0"/>
              <a:t>=</a:t>
            </a:r>
            <a:r>
              <a:rPr lang="en-CA" sz="4200" dirty="0" smtClean="0"/>
              <a:t> </a:t>
            </a:r>
            <a:r>
              <a:rPr lang="en-CA" sz="4200" dirty="0" smtClean="0"/>
              <a:t>the ability to </a:t>
            </a:r>
            <a:r>
              <a:rPr lang="en-CA" sz="4200" dirty="0" smtClean="0"/>
              <a:t>find</a:t>
            </a:r>
            <a:r>
              <a:rPr lang="en-CA" sz="4200" dirty="0" smtClean="0"/>
              <a:t> better </a:t>
            </a:r>
            <a:r>
              <a:rPr lang="en-CA" sz="4200" dirty="0" smtClean="0"/>
              <a:t>odds </a:t>
            </a:r>
            <a:r>
              <a:rPr lang="en-CA" sz="4200" dirty="0" smtClean="0"/>
              <a:t>than those </a:t>
            </a:r>
            <a:r>
              <a:rPr lang="en-CA" sz="4200" dirty="0" smtClean="0"/>
              <a:t>offered</a:t>
            </a:r>
            <a:r>
              <a:rPr lang="en-CA" sz="4200" dirty="0" smtClean="0"/>
              <a:t> </a:t>
            </a:r>
            <a:r>
              <a:rPr lang="en-CA" sz="4200" dirty="0" smtClean="0"/>
              <a:t>the Canadian </a:t>
            </a:r>
            <a:r>
              <a:rPr lang="en-CA" sz="4200" dirty="0" smtClean="0"/>
              <a:t>innovation martingale. </a:t>
            </a:r>
            <a:endParaRPr lang="en-CA" sz="4200" dirty="0" smtClean="0"/>
          </a:p>
          <a:p>
            <a:r>
              <a:rPr lang="en-CA" sz="4200" b="1" dirty="0" smtClean="0"/>
              <a:t>Solution= </a:t>
            </a:r>
            <a:r>
              <a:rPr lang="en-CA" sz="4200" b="1" i="1" dirty="0" smtClean="0"/>
              <a:t>The Sovereign Power of Innovation Valuation </a:t>
            </a:r>
            <a:r>
              <a:rPr lang="en-CA" sz="4200" b="1" dirty="0" smtClean="0"/>
              <a:t>(</a:t>
            </a:r>
            <a:r>
              <a:rPr lang="en-CA" sz="4200" b="1" dirty="0" err="1" smtClean="0"/>
              <a:t>Cdn</a:t>
            </a:r>
            <a:r>
              <a:rPr lang="en-CA" sz="4200" b="1" dirty="0" smtClean="0"/>
              <a:t>. innovation </a:t>
            </a:r>
            <a:r>
              <a:rPr lang="en-CA" sz="4200" b="1" dirty="0" smtClean="0"/>
              <a:t>is a sub martingale to US innovation—hence the </a:t>
            </a:r>
            <a:r>
              <a:rPr lang="en-CA" sz="4200" b="1" dirty="0" smtClean="0"/>
              <a:t>translation gains </a:t>
            </a:r>
            <a:r>
              <a:rPr lang="en-CA" sz="4200" b="1" dirty="0" smtClean="0"/>
              <a:t>whereas protected industries are super Ms </a:t>
            </a:r>
            <a:r>
              <a:rPr lang="en-CA" sz="4200" b="1" dirty="0" smtClean="0"/>
              <a:t>here).</a:t>
            </a:r>
          </a:p>
          <a:p>
            <a:r>
              <a:rPr lang="en-CA" sz="4200" b="1" dirty="0" smtClean="0"/>
              <a:t>Note: The Sovereign Power of Innovation Valuation derives from the power of government procurement to change the domestic innovation martingale—especially for as yet to be invented technologies—and thereby encourage a flow of game changing outputs. (Ex: US:-DARPA, SBIR; Other leaders have similar programs.)</a:t>
            </a:r>
            <a:endParaRPr lang="en-CA" sz="4200" b="1" dirty="0" smtClean="0"/>
          </a:p>
          <a:p>
            <a:pPr>
              <a:buNone/>
            </a:pPr>
            <a:r>
              <a:rPr lang="en-CA" dirty="0" smtClean="0"/>
              <a:t>	</a:t>
            </a:r>
            <a:endParaRPr lang="en-CA" dirty="0"/>
          </a:p>
        </p:txBody>
      </p:sp>
      <p:sp>
        <p:nvSpPr>
          <p:cNvPr id="4" name="Slide Number Placeholder 3"/>
          <p:cNvSpPr>
            <a:spLocks noGrp="1"/>
          </p:cNvSpPr>
          <p:nvPr>
            <p:ph type="sldNum" sz="quarter" idx="12"/>
          </p:nvPr>
        </p:nvSpPr>
        <p:spPr/>
        <p:txBody>
          <a:bodyPr/>
          <a:lstStyle/>
          <a:p>
            <a:fld id="{AE48F996-AF4A-4F18-9F29-32D163B19ABD}" type="slidenum">
              <a:rPr lang="fr-CA" smtClean="0"/>
              <a:pPr/>
              <a:t>24</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2800" b="1" dirty="0"/>
              <a:t>Some Consequences for Canada’s Innovation Performance</a:t>
            </a:r>
            <a:r>
              <a:rPr lang="en-US" sz="2800" dirty="0"/>
              <a:t/>
            </a:r>
            <a:br>
              <a:rPr lang="en-US" sz="2800" dirty="0"/>
            </a:br>
            <a:endParaRPr lang="fr-CA" sz="2800" dirty="0"/>
          </a:p>
        </p:txBody>
      </p:sp>
      <p:sp>
        <p:nvSpPr>
          <p:cNvPr id="3" name="Content Placeholder 2"/>
          <p:cNvSpPr>
            <a:spLocks noGrp="1"/>
          </p:cNvSpPr>
          <p:nvPr>
            <p:ph idx="1"/>
          </p:nvPr>
        </p:nvSpPr>
        <p:spPr>
          <a:xfrm>
            <a:off x="457200" y="1219200"/>
            <a:ext cx="8229600" cy="4906963"/>
          </a:xfrm>
        </p:spPr>
        <p:txBody>
          <a:bodyPr>
            <a:normAutofit fontScale="62500" lnSpcReduction="20000"/>
          </a:bodyPr>
          <a:lstStyle/>
          <a:p>
            <a:r>
              <a:rPr lang="en-CA" dirty="0"/>
              <a:t>(1) Canada’s advanced technology RCAs are weak because –apart from the below OECD average public funding--Canadian advanced technology companies are obliged by the configuration of forces to compete in or with the US system in ways that transfer their locus of competitive development to the US. </a:t>
            </a:r>
            <a:endParaRPr lang="en-CA" dirty="0" smtClean="0"/>
          </a:p>
          <a:p>
            <a:r>
              <a:rPr lang="en-CA" dirty="0"/>
              <a:t>(2) Canadian companies that choose to compete on innovation  are generally more involved with US and global markets than the Canadian market because those are where the value creation possibilities are greatest. </a:t>
            </a:r>
            <a:endParaRPr lang="en-CA" dirty="0" smtClean="0"/>
          </a:p>
          <a:p>
            <a:r>
              <a:rPr lang="en-CA" dirty="0"/>
              <a:t>(3) Greater economic integration by Canadian technology companies with the US market would –other things equal--therefore NOT accelerate Canada’s </a:t>
            </a:r>
            <a:r>
              <a:rPr lang="en-CA" dirty="0" smtClean="0"/>
              <a:t>relative innovation </a:t>
            </a:r>
            <a:r>
              <a:rPr lang="en-CA" dirty="0" smtClean="0"/>
              <a:t>rate</a:t>
            </a:r>
          </a:p>
          <a:p>
            <a:r>
              <a:rPr lang="en-CA" dirty="0"/>
              <a:t>(4) If Canada wants to improve its innovative performance and become a global technology leader, Canada will have to create </a:t>
            </a:r>
            <a:r>
              <a:rPr lang="en-CA" b="1" dirty="0"/>
              <a:t>a different domestic environment for its industries so that more firms which choose to innovate technologically can more easily reach efficient size in Canada.</a:t>
            </a:r>
            <a:r>
              <a:rPr lang="en-CA" dirty="0"/>
              <a:t> </a:t>
            </a:r>
            <a:r>
              <a:rPr lang="en-CA" dirty="0" smtClean="0"/>
              <a:t> This is ultimately a matter of </a:t>
            </a:r>
            <a:r>
              <a:rPr lang="en-CA" dirty="0" smtClean="0"/>
              <a:t>public policy and program </a:t>
            </a:r>
            <a:r>
              <a:rPr lang="en-CA" dirty="0" smtClean="0"/>
              <a:t>design.</a:t>
            </a:r>
            <a:endParaRPr lang="en-US" dirty="0"/>
          </a:p>
          <a:p>
            <a:endParaRPr lang="fr-CA" dirty="0"/>
          </a:p>
        </p:txBody>
      </p:sp>
      <p:sp>
        <p:nvSpPr>
          <p:cNvPr id="4" name="Slide Number Placeholder 3"/>
          <p:cNvSpPr>
            <a:spLocks noGrp="1"/>
          </p:cNvSpPr>
          <p:nvPr>
            <p:ph type="sldNum" sz="quarter" idx="12"/>
          </p:nvPr>
        </p:nvSpPr>
        <p:spPr/>
        <p:txBody>
          <a:bodyPr/>
          <a:lstStyle/>
          <a:p>
            <a:fld id="{AE48F996-AF4A-4F18-9F29-32D163B19ABD}" type="slidenum">
              <a:rPr lang="fr-CA" smtClean="0"/>
              <a:pPr/>
              <a:t>25</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Solution: The Sovereign Power of Innovation Valuation</a:t>
            </a:r>
            <a:endParaRPr lang="en-CA" dirty="0"/>
          </a:p>
        </p:txBody>
      </p:sp>
      <p:sp>
        <p:nvSpPr>
          <p:cNvPr id="3" name="Content Placeholder 2"/>
          <p:cNvSpPr>
            <a:spLocks noGrp="1"/>
          </p:cNvSpPr>
          <p:nvPr>
            <p:ph idx="1"/>
          </p:nvPr>
        </p:nvSpPr>
        <p:spPr/>
        <p:txBody>
          <a:bodyPr>
            <a:normAutofit fontScale="70000" lnSpcReduction="20000"/>
          </a:bodyPr>
          <a:lstStyle/>
          <a:p>
            <a:r>
              <a:rPr lang="en-CA" sz="3400" b="1" dirty="0" smtClean="0"/>
              <a:t>Government must use (</a:t>
            </a:r>
            <a:r>
              <a:rPr lang="en-CA" sz="3400" b="1" i="1" dirty="0" smtClean="0"/>
              <a:t>inter alia</a:t>
            </a:r>
            <a:r>
              <a:rPr lang="en-CA" sz="3400" b="1" dirty="0" smtClean="0"/>
              <a:t>) its procurement power to  unblock innovation barriers </a:t>
            </a:r>
            <a:r>
              <a:rPr lang="en-CA" sz="3400" b="1" dirty="0" smtClean="0"/>
              <a:t>in technology</a:t>
            </a:r>
            <a:r>
              <a:rPr lang="en-CA" sz="3400" b="1" dirty="0" smtClean="0"/>
              <a:t> </a:t>
            </a:r>
            <a:r>
              <a:rPr lang="en-CA" sz="3400" b="1" dirty="0" smtClean="0"/>
              <a:t>market structure</a:t>
            </a:r>
          </a:p>
          <a:p>
            <a:r>
              <a:rPr lang="en-CA" sz="3400" dirty="0" smtClean="0"/>
              <a:t>Key is to start or expand some companies with a mission to conquer some technology space which will be useful to government in fulfilment of its mission.</a:t>
            </a:r>
          </a:p>
          <a:p>
            <a:r>
              <a:rPr lang="en-CA" sz="3400" dirty="0" smtClean="0"/>
              <a:t>Techniques for mission selection and mobilization of support (think Finland) include significant use of </a:t>
            </a:r>
            <a:r>
              <a:rPr lang="en-CA" sz="3400" dirty="0" err="1" smtClean="0"/>
              <a:t>foresighting</a:t>
            </a:r>
            <a:r>
              <a:rPr lang="en-CA" sz="3400" dirty="0" smtClean="0"/>
              <a:t>, roadmaps, targeting social and economic benefits to be achieved together with an emphasis on good management.</a:t>
            </a:r>
          </a:p>
          <a:p>
            <a:r>
              <a:rPr lang="en-CA" sz="3400" dirty="0" smtClean="0"/>
              <a:t>Aim: BERD as 70-80 per cent of GERD, and attainment of RCA in at least two technology sectors every 10 years.</a:t>
            </a:r>
          </a:p>
          <a:p>
            <a:pPr algn="ctr">
              <a:buNone/>
            </a:pPr>
            <a:r>
              <a:rPr lang="en-CA" dirty="0" smtClean="0"/>
              <a:t>--//--</a:t>
            </a:r>
          </a:p>
          <a:p>
            <a:endParaRPr lang="en-CA" dirty="0" smtClean="0"/>
          </a:p>
          <a:p>
            <a:endParaRPr lang="en-CA" dirty="0"/>
          </a:p>
        </p:txBody>
      </p:sp>
      <p:sp>
        <p:nvSpPr>
          <p:cNvPr id="4" name="Slide Number Placeholder 3"/>
          <p:cNvSpPr>
            <a:spLocks noGrp="1"/>
          </p:cNvSpPr>
          <p:nvPr>
            <p:ph type="sldNum" sz="quarter" idx="12"/>
          </p:nvPr>
        </p:nvSpPr>
        <p:spPr/>
        <p:txBody>
          <a:bodyPr/>
          <a:lstStyle/>
          <a:p>
            <a:fld id="{AE48F996-AF4A-4F18-9F29-32D163B19ABD}" type="slidenum">
              <a:rPr lang="fr-CA" smtClean="0"/>
              <a:pPr/>
              <a:t>26</a:t>
            </a:fld>
            <a:endParaRPr lang="fr-CA"/>
          </a:p>
        </p:txBody>
      </p:sp>
      <p:sp>
        <p:nvSpPr>
          <p:cNvPr id="5" name="Footer Placeholder 4"/>
          <p:cNvSpPr>
            <a:spLocks noGrp="1"/>
          </p:cNvSpPr>
          <p:nvPr>
            <p:ph type="ftr" sz="quarter" idx="11"/>
          </p:nvPr>
        </p:nvSpPr>
        <p:spPr/>
        <p:txBody>
          <a:bodyPr/>
          <a:lstStyle/>
          <a:p>
            <a:r>
              <a:rPr lang="en-US" smtClean="0"/>
              <a:t>Guy Stanley  U of O Foresight Group Presentation</a:t>
            </a:r>
            <a:endParaRPr lang="fr-CA"/>
          </a:p>
        </p:txBody>
      </p:sp>
    </p:spTree>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1944</TotalTime>
  <Words>2115</Words>
  <Application>Microsoft Office PowerPoint</Application>
  <PresentationFormat>On-screen Show (4:3)</PresentationFormat>
  <Paragraphs>292</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Cardwell’s Law &amp; Canadian Innovation</vt:lpstr>
      <vt:lpstr>Cardwell’s Law</vt:lpstr>
      <vt:lpstr>The Canadian Innovation Paradox</vt:lpstr>
      <vt:lpstr>Slide 4</vt:lpstr>
      <vt:lpstr>Table: Canada Major RCA with Rest of World (from OECD STAN Bilateral Trade Indicators 2008) </vt:lpstr>
      <vt:lpstr>Table: Canada –US  RCA in Advanced Technology Products </vt:lpstr>
      <vt:lpstr>Table : Innovation Rank and Selected Broad Performance Indicators (GCR 08-09) </vt:lpstr>
      <vt:lpstr>Table : Innovation Capacity Rank and Selected Business Innovation Indicators (GCR 08-09) </vt:lpstr>
      <vt:lpstr>Current explanations</vt:lpstr>
      <vt:lpstr>Slide 10</vt:lpstr>
      <vt:lpstr>Slide 11</vt:lpstr>
      <vt:lpstr>Table: National Innovation Systems: Selected Inputs and Outputs </vt:lpstr>
      <vt:lpstr>Table: Selected Recent Achievements: Canadian S&amp;T </vt:lpstr>
      <vt:lpstr>North American Innovation Geography (Patents/pop)</vt:lpstr>
      <vt:lpstr>Slide 15</vt:lpstr>
      <vt:lpstr>Government funding matters</vt:lpstr>
      <vt:lpstr>A More Current Picture—TB Report 2010</vt:lpstr>
      <vt:lpstr>Canadian firms  rely on US for innovation support</vt:lpstr>
      <vt:lpstr>Figure : The US in Canada’s Innovation System </vt:lpstr>
      <vt:lpstr>Real Output per hour Worked-Business sector Canada as a percentage of US Level 1947-2007 </vt:lpstr>
      <vt:lpstr>Slide 21</vt:lpstr>
      <vt:lpstr>Endogenous Sources of Innovation Stagnation in Canada</vt:lpstr>
      <vt:lpstr>Other endogenous barriers</vt:lpstr>
      <vt:lpstr>These barriers have models</vt:lpstr>
      <vt:lpstr>Some Consequences for Canada’s Innovation Performance </vt:lpstr>
      <vt:lpstr>Solution: The Sovereign Power of Innovation Valuation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85</cp:revision>
  <dcterms:created xsi:type="dcterms:W3CDTF">2010-11-01T21:51:45Z</dcterms:created>
  <dcterms:modified xsi:type="dcterms:W3CDTF">2010-11-10T16:54:40Z</dcterms:modified>
</cp:coreProperties>
</file>